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259" r:id="rId5"/>
    <p:sldId id="297" r:id="rId6"/>
    <p:sldId id="311" r:id="rId7"/>
    <p:sldId id="313" r:id="rId8"/>
    <p:sldId id="298" r:id="rId9"/>
    <p:sldId id="315" r:id="rId10"/>
    <p:sldId id="312" r:id="rId11"/>
    <p:sldId id="316" r:id="rId12"/>
    <p:sldId id="292" r:id="rId13"/>
    <p:sldId id="314" r:id="rId14"/>
    <p:sldId id="291" r:id="rId15"/>
    <p:sldId id="299" r:id="rId16"/>
    <p:sldId id="260" r:id="rId17"/>
    <p:sldId id="261" r:id="rId18"/>
    <p:sldId id="262" r:id="rId19"/>
    <p:sldId id="293" r:id="rId20"/>
    <p:sldId id="294" r:id="rId21"/>
    <p:sldId id="295" r:id="rId22"/>
    <p:sldId id="263" r:id="rId23"/>
    <p:sldId id="264" r:id="rId24"/>
    <p:sldId id="265" r:id="rId25"/>
    <p:sldId id="266" r:id="rId26"/>
    <p:sldId id="267" r:id="rId27"/>
    <p:sldId id="303" r:id="rId28"/>
    <p:sldId id="268" r:id="rId29"/>
    <p:sldId id="269" r:id="rId30"/>
    <p:sldId id="270" r:id="rId31"/>
    <p:sldId id="300" r:id="rId32"/>
    <p:sldId id="273" r:id="rId33"/>
    <p:sldId id="274" r:id="rId34"/>
    <p:sldId id="275" r:id="rId35"/>
    <p:sldId id="276" r:id="rId36"/>
    <p:sldId id="277" r:id="rId37"/>
    <p:sldId id="278" r:id="rId38"/>
    <p:sldId id="279" r:id="rId39"/>
    <p:sldId id="301" r:id="rId40"/>
    <p:sldId id="302" r:id="rId41"/>
    <p:sldId id="280" r:id="rId42"/>
    <p:sldId id="281" r:id="rId43"/>
    <p:sldId id="282" r:id="rId44"/>
    <p:sldId id="283" r:id="rId45"/>
    <p:sldId id="284" r:id="rId46"/>
    <p:sldId id="304" r:id="rId47"/>
    <p:sldId id="305" r:id="rId48"/>
    <p:sldId id="285" r:id="rId49"/>
    <p:sldId id="296" r:id="rId50"/>
    <p:sldId id="310" r:id="rId51"/>
    <p:sldId id="309" r:id="rId52"/>
    <p:sldId id="306" r:id="rId53"/>
    <p:sldId id="307" r:id="rId54"/>
    <p:sldId id="308" r:id="rId55"/>
    <p:sldId id="287" r:id="rId56"/>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00"/>
    <a:srgbClr val="0000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94614" autoAdjust="0"/>
  </p:normalViewPr>
  <p:slideViewPr>
    <p:cSldViewPr>
      <p:cViewPr varScale="1">
        <p:scale>
          <a:sx n="65" d="100"/>
          <a:sy n="65" d="100"/>
        </p:scale>
        <p:origin x="-81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C47E25-0CEA-4DE2-B4CC-8458480D3DFA}" type="datetimeFigureOut">
              <a:rPr lang="es-CL" smtClean="0"/>
              <a:t>10-06-2015</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8B1B84-4D9D-4F7E-813D-1AB73FBECB4D}" type="slidenum">
              <a:rPr lang="es-CL" smtClean="0"/>
              <a:t>‹Nº›</a:t>
            </a:fld>
            <a:endParaRPr lang="es-CL"/>
          </a:p>
        </p:txBody>
      </p:sp>
    </p:spTree>
    <p:extLst>
      <p:ext uri="{BB962C8B-B14F-4D97-AF65-F5344CB8AC3E}">
        <p14:creationId xmlns:p14="http://schemas.microsoft.com/office/powerpoint/2010/main" val="3334647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738B1B84-4D9D-4F7E-813D-1AB73FBECB4D}" type="slidenum">
              <a:rPr lang="es-CL" smtClean="0"/>
              <a:t>5</a:t>
            </a:fld>
            <a:endParaRPr lang="es-CL"/>
          </a:p>
        </p:txBody>
      </p:sp>
    </p:spTree>
    <p:extLst>
      <p:ext uri="{BB962C8B-B14F-4D97-AF65-F5344CB8AC3E}">
        <p14:creationId xmlns:p14="http://schemas.microsoft.com/office/powerpoint/2010/main" val="4145355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43835EC-7A2E-4475-814B-0BC4B671A4AC}" type="slidenum">
              <a:rPr lang="es-CL" smtClean="0"/>
              <a:t>31</a:t>
            </a:fld>
            <a:endParaRPr lang="es-CL"/>
          </a:p>
        </p:txBody>
      </p:sp>
    </p:spTree>
    <p:extLst>
      <p:ext uri="{BB962C8B-B14F-4D97-AF65-F5344CB8AC3E}">
        <p14:creationId xmlns:p14="http://schemas.microsoft.com/office/powerpoint/2010/main" val="344020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738B1B84-4D9D-4F7E-813D-1AB73FBECB4D}" type="slidenum">
              <a:rPr lang="es-CL" smtClean="0"/>
              <a:t>41</a:t>
            </a:fld>
            <a:endParaRPr lang="es-CL"/>
          </a:p>
        </p:txBody>
      </p:sp>
    </p:spTree>
    <p:extLst>
      <p:ext uri="{BB962C8B-B14F-4D97-AF65-F5344CB8AC3E}">
        <p14:creationId xmlns:p14="http://schemas.microsoft.com/office/powerpoint/2010/main" val="2497611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79415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1375534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285605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1957069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252529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74393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521273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3212514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99284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50370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DE6BD46-6B7E-4547-837E-70E9051888A2}" type="datetimeFigureOut">
              <a:rPr lang="es-CL" smtClean="0"/>
              <a:t>10-06-2015</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53A2C9C-97FE-4BFA-BF6B-CBEE07832A5F}" type="slidenum">
              <a:rPr lang="es-CL" smtClean="0"/>
              <a:t>‹Nº›</a:t>
            </a:fld>
            <a:endParaRPr lang="es-CL"/>
          </a:p>
        </p:txBody>
      </p:sp>
    </p:spTree>
    <p:extLst>
      <p:ext uri="{BB962C8B-B14F-4D97-AF65-F5344CB8AC3E}">
        <p14:creationId xmlns:p14="http://schemas.microsoft.com/office/powerpoint/2010/main" val="192296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6BD46-6B7E-4547-837E-70E9051888A2}" type="datetimeFigureOut">
              <a:rPr lang="es-CL" smtClean="0"/>
              <a:t>10-06-2015</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A2C9C-97FE-4BFA-BF6B-CBEE07832A5F}" type="slidenum">
              <a:rPr lang="es-CL" smtClean="0"/>
              <a:t>‹Nº›</a:t>
            </a:fld>
            <a:endParaRPr lang="es-CL"/>
          </a:p>
        </p:txBody>
      </p:sp>
    </p:spTree>
    <p:extLst>
      <p:ext uri="{BB962C8B-B14F-4D97-AF65-F5344CB8AC3E}">
        <p14:creationId xmlns:p14="http://schemas.microsoft.com/office/powerpoint/2010/main" val="451579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9">
            <a:alpha val="88000"/>
          </a:srgbClr>
        </a:solidFill>
        <a:effectLst/>
      </p:bgPr>
    </p:bg>
    <p:spTree>
      <p:nvGrpSpPr>
        <p:cNvPr id="1" name=""/>
        <p:cNvGrpSpPr/>
        <p:nvPr/>
      </p:nvGrpSpPr>
      <p:grpSpPr>
        <a:xfrm>
          <a:off x="0" y="0"/>
          <a:ext cx="0" cy="0"/>
          <a:chOff x="0" y="0"/>
          <a:chExt cx="0" cy="0"/>
        </a:xfrm>
      </p:grpSpPr>
      <p:pic>
        <p:nvPicPr>
          <p:cNvPr id="2050" name="Imagen 6" descr="http://www.cona.cl/scor/spanish/figuras/logo-co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99" y="115722"/>
            <a:ext cx="1650342" cy="86500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6" descr="http://upload.wikimedia.org/wikipedia/commons/c/ce/EscudoUsa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203132"/>
            <a:ext cx="1440160" cy="13214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2" descr="http://www.ign.gob.ar/images/logos/ipghlogo.png"/>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3881437" y="2679402"/>
            <a:ext cx="1698675" cy="1698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5" name="Rectangle 5"/>
          <p:cNvSpPr>
            <a:spLocks noChangeArrowheads="1"/>
          </p:cNvSpPr>
          <p:nvPr/>
        </p:nvSpPr>
        <p:spPr bwMode="auto">
          <a:xfrm>
            <a:off x="589490" y="1940101"/>
            <a:ext cx="78763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L" altLang="es-CL" sz="1600" b="1" i="0" u="none" strike="noStrike" cap="none" normalizeH="0" baseline="0" dirty="0" smtClean="0">
                <a:ln>
                  <a:noFill/>
                </a:ln>
                <a:solidFill>
                  <a:srgbClr val="FFFF00"/>
                </a:solidFill>
                <a:effectLst/>
                <a:latin typeface="Arial" pitchFamily="34" charset="0"/>
                <a:ea typeface="Calibri" pitchFamily="34" charset="0"/>
                <a:cs typeface="Arial" pitchFamily="34" charset="0"/>
              </a:rPr>
              <a:t>PROPUESTA MAPEO INDICE FRAGILIDAD AMBIENTAL EN CUENCAS HIDROGEOMORFOL</a:t>
            </a:r>
            <a:r>
              <a:rPr kumimoji="0" lang="es-CL" altLang="es-CL" sz="1600" b="1" i="0" u="none" strike="noStrike" cap="none" normalizeH="0" baseline="0" dirty="0" smtClean="0">
                <a:ln>
                  <a:noFill/>
                </a:ln>
                <a:solidFill>
                  <a:srgbClr val="FFFF00"/>
                </a:solidFill>
                <a:effectLst/>
                <a:latin typeface="Calibri"/>
                <a:ea typeface="Calibri" pitchFamily="34" charset="0"/>
                <a:cs typeface="Arial" pitchFamily="34" charset="0"/>
              </a:rPr>
              <a:t>Ó</a:t>
            </a:r>
            <a:r>
              <a:rPr kumimoji="0" lang="es-CL" altLang="es-CL" sz="1600" b="1" i="0" u="none" strike="noStrike" cap="none" normalizeH="0" baseline="0" dirty="0" smtClean="0">
                <a:ln>
                  <a:noFill/>
                </a:ln>
                <a:solidFill>
                  <a:srgbClr val="FFFF00"/>
                </a:solidFill>
                <a:effectLst/>
                <a:latin typeface="Arial" pitchFamily="34" charset="0"/>
                <a:ea typeface="Calibri" pitchFamily="34" charset="0"/>
                <a:cs typeface="Arial" pitchFamily="34" charset="0"/>
              </a:rPr>
              <a:t>GICAS: LAGO PE</a:t>
            </a:r>
            <a:r>
              <a:rPr kumimoji="0" lang="es-CL" altLang="es-CL" sz="1600" b="1" i="0" u="none" strike="noStrike" cap="none" normalizeH="0" baseline="0" dirty="0" smtClean="0">
                <a:ln>
                  <a:noFill/>
                </a:ln>
                <a:solidFill>
                  <a:srgbClr val="FFFF00"/>
                </a:solidFill>
                <a:effectLst/>
                <a:latin typeface="Calibri"/>
                <a:ea typeface="Calibri" pitchFamily="34" charset="0"/>
                <a:cs typeface="Arial" pitchFamily="34" charset="0"/>
              </a:rPr>
              <a:t>Ñ</a:t>
            </a:r>
            <a:r>
              <a:rPr kumimoji="0" lang="es-CL" altLang="es-CL" sz="1600" b="1" i="0" u="none" strike="noStrike" cap="none" normalizeH="0" baseline="0" dirty="0" smtClean="0">
                <a:ln>
                  <a:noFill/>
                </a:ln>
                <a:solidFill>
                  <a:srgbClr val="FFFF00"/>
                </a:solidFill>
                <a:effectLst/>
                <a:latin typeface="Arial" pitchFamily="34" charset="0"/>
                <a:ea typeface="Calibri" pitchFamily="34" charset="0"/>
                <a:cs typeface="Arial" pitchFamily="34" charset="0"/>
              </a:rPr>
              <a:t>UELAS CHILE - LAGO DE AMATITL</a:t>
            </a:r>
            <a:r>
              <a:rPr kumimoji="0" lang="es-CL" altLang="es-CL" sz="1600" b="1" i="0" u="none" strike="noStrike" cap="none" normalizeH="0" baseline="0" dirty="0" smtClean="0">
                <a:ln>
                  <a:noFill/>
                </a:ln>
                <a:solidFill>
                  <a:srgbClr val="FFFF00"/>
                </a:solidFill>
                <a:effectLst/>
                <a:latin typeface="Calibri"/>
                <a:ea typeface="Calibri" pitchFamily="34" charset="0"/>
                <a:cs typeface="Arial" pitchFamily="34" charset="0"/>
              </a:rPr>
              <a:t>Á</a:t>
            </a:r>
            <a:r>
              <a:rPr kumimoji="0" lang="es-CL" altLang="es-CL" sz="1600" b="1" i="0" u="none" strike="noStrike" cap="none" normalizeH="0" baseline="0" dirty="0" smtClean="0">
                <a:ln>
                  <a:noFill/>
                </a:ln>
                <a:solidFill>
                  <a:srgbClr val="FFFF00"/>
                </a:solidFill>
                <a:effectLst/>
                <a:latin typeface="Arial" pitchFamily="34" charset="0"/>
                <a:ea typeface="Calibri" pitchFamily="34" charset="0"/>
                <a:cs typeface="Arial" pitchFamily="34" charset="0"/>
              </a:rPr>
              <a:t>N GUATEMALA</a:t>
            </a:r>
            <a:endParaRPr kumimoji="0" lang="es-CL" altLang="es-CL" sz="800" b="0" i="0" u="none" strike="noStrike" cap="none" normalizeH="0" baseline="0" dirty="0" smtClean="0">
              <a:ln>
                <a:noFill/>
              </a:ln>
              <a:solidFill>
                <a:srgbClr val="FFFF00"/>
              </a:solidFill>
              <a:effectLst/>
              <a:latin typeface="Arial" pitchFamily="34" charset="0"/>
              <a:cs typeface="Arial" pitchFamily="34" charset="0"/>
            </a:endParaRPr>
          </a:p>
        </p:txBody>
      </p:sp>
      <p:sp>
        <p:nvSpPr>
          <p:cNvPr id="6" name="Rectangle 6"/>
          <p:cNvSpPr>
            <a:spLocks noChangeArrowheads="1"/>
          </p:cNvSpPr>
          <p:nvPr/>
        </p:nvSpPr>
        <p:spPr bwMode="auto">
          <a:xfrm>
            <a:off x="2783568" y="5295691"/>
            <a:ext cx="39562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b="1" i="0" u="none" strike="noStrike" cap="none" normalizeH="0" baseline="0" dirty="0" smtClean="0">
                <a:ln>
                  <a:noFill/>
                </a:ln>
                <a:solidFill>
                  <a:srgbClr val="FFFF00"/>
                </a:solidFill>
                <a:effectLst/>
                <a:latin typeface="Arial" panose="020B0604020202020204" pitchFamily="34" charset="0"/>
                <a:ea typeface="Calibri" pitchFamily="34" charset="0"/>
                <a:cs typeface="Arial" pitchFamily="34" charset="0"/>
              </a:rPr>
              <a:t>Investigador Responsable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b="1" i="0" u="none" strike="noStrike" cap="none" normalizeH="0" baseline="0" dirty="0" smtClean="0">
                <a:ln>
                  <a:noFill/>
                </a:ln>
                <a:solidFill>
                  <a:srgbClr val="FFFF00"/>
                </a:solidFill>
                <a:effectLst/>
                <a:latin typeface="Arial" panose="020B0604020202020204" pitchFamily="34" charset="0"/>
                <a:ea typeface="Calibri" pitchFamily="34" charset="0"/>
                <a:cs typeface="Arial" pitchFamily="34" charset="0"/>
              </a:rPr>
              <a:t>Dr. Ing</a:t>
            </a:r>
            <a:r>
              <a:rPr lang="es-CL" altLang="es-CL" b="1" dirty="0" smtClean="0">
                <a:solidFill>
                  <a:srgbClr val="FFFF00"/>
                </a:solidFill>
                <a:latin typeface="Arial" pitchFamily="34" charset="0"/>
                <a:ea typeface="Calibri" pitchFamily="34" charset="0"/>
                <a:cs typeface="Arial" pitchFamily="34" charset="0"/>
              </a:rPr>
              <a:t>. </a:t>
            </a:r>
            <a:r>
              <a:rPr kumimoji="0" lang="es-CL" altLang="es-CL" b="1" i="0" u="none" strike="noStrike" cap="none" normalizeH="0" baseline="0" dirty="0" smtClean="0">
                <a:ln>
                  <a:noFill/>
                </a:ln>
                <a:solidFill>
                  <a:srgbClr val="FFFF00"/>
                </a:solidFill>
                <a:effectLst/>
                <a:latin typeface="Arial" pitchFamily="34" charset="0"/>
                <a:ea typeface="Calibri" pitchFamily="34" charset="0"/>
                <a:cs typeface="Arial" pitchFamily="34" charset="0"/>
              </a:rPr>
              <a:t>Roberto Richardson Varas</a:t>
            </a:r>
          </a:p>
        </p:txBody>
      </p:sp>
      <p:sp>
        <p:nvSpPr>
          <p:cNvPr id="7" name="6 Rectángulo"/>
          <p:cNvSpPr/>
          <p:nvPr/>
        </p:nvSpPr>
        <p:spPr>
          <a:xfrm>
            <a:off x="3491880" y="4378077"/>
            <a:ext cx="2448272" cy="646331"/>
          </a:xfrm>
          <a:prstGeom prst="rect">
            <a:avLst/>
          </a:prstGeom>
        </p:spPr>
        <p:txBody>
          <a:bodyPr wrap="square">
            <a:spAutoFit/>
          </a:bodyPr>
          <a:lstStyle/>
          <a:p>
            <a:pPr lvl="0" algn="ctr" eaLnBrk="0" fontAlgn="base" hangingPunct="0">
              <a:spcBef>
                <a:spcPct val="0"/>
              </a:spcBef>
              <a:spcAft>
                <a:spcPct val="0"/>
              </a:spcAft>
            </a:pPr>
            <a:r>
              <a:rPr lang="es-CL" altLang="es-CL" b="1" dirty="0">
                <a:solidFill>
                  <a:srgbClr val="FFFF00"/>
                </a:solidFill>
                <a:latin typeface="Arial" pitchFamily="34" charset="0"/>
                <a:ea typeface="Calibri" pitchFamily="34" charset="0"/>
                <a:cs typeface="Arial" pitchFamily="34" charset="0"/>
              </a:rPr>
              <a:t>PROYECTO IPGH</a:t>
            </a:r>
            <a:endParaRPr lang="es-CL" altLang="es-CL" dirty="0">
              <a:solidFill>
                <a:srgbClr val="FFFF00"/>
              </a:solidFill>
              <a:latin typeface="Arial" pitchFamily="34" charset="0"/>
              <a:cs typeface="Arial" pitchFamily="34" charset="0"/>
            </a:endParaRPr>
          </a:p>
          <a:p>
            <a:pPr lvl="0" algn="ctr" eaLnBrk="0" fontAlgn="base" hangingPunct="0">
              <a:spcBef>
                <a:spcPct val="0"/>
              </a:spcBef>
              <a:spcAft>
                <a:spcPct val="0"/>
              </a:spcAft>
            </a:pPr>
            <a:r>
              <a:rPr lang="es-CL" altLang="es-CL" b="1" dirty="0">
                <a:solidFill>
                  <a:srgbClr val="FFFF00"/>
                </a:solidFill>
                <a:latin typeface="Arial" pitchFamily="34" charset="0"/>
                <a:ea typeface="Calibri" pitchFamily="34" charset="0"/>
                <a:cs typeface="Arial" pitchFamily="34" charset="0"/>
              </a:rPr>
              <a:t>CART 03 - 2014</a:t>
            </a:r>
            <a:endParaRPr lang="es-CL" altLang="es-CL"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946276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786590"/>
          </a:xfrm>
        </p:spPr>
        <p:txBody>
          <a:bodyPr/>
          <a:lstStyle/>
          <a:p>
            <a:r>
              <a:rPr lang="es-CL" b="1" dirty="0" smtClean="0">
                <a:solidFill>
                  <a:srgbClr val="FF0000"/>
                </a:solidFill>
              </a:rPr>
              <a:t>Lago </a:t>
            </a:r>
            <a:r>
              <a:rPr lang="es-CL" b="1" dirty="0">
                <a:solidFill>
                  <a:srgbClr val="FF0000"/>
                </a:solidFill>
              </a:rPr>
              <a:t>Amatitlán </a:t>
            </a:r>
            <a:endParaRPr lang="es-ES" b="1" dirty="0">
              <a:solidFill>
                <a:srgbClr val="FF0000"/>
              </a:solidFill>
            </a:endParaRPr>
          </a:p>
        </p:txBody>
      </p:sp>
      <p:sp>
        <p:nvSpPr>
          <p:cNvPr id="3" name="2 Marcador de contenido"/>
          <p:cNvSpPr>
            <a:spLocks noGrp="1"/>
          </p:cNvSpPr>
          <p:nvPr>
            <p:ph sz="half" idx="1"/>
          </p:nvPr>
        </p:nvSpPr>
        <p:spPr>
          <a:xfrm>
            <a:off x="107504" y="1340768"/>
            <a:ext cx="4608512" cy="3456384"/>
          </a:xfrm>
        </p:spPr>
        <p:txBody>
          <a:bodyPr>
            <a:noAutofit/>
          </a:bodyPr>
          <a:lstStyle/>
          <a:p>
            <a:pPr algn="just">
              <a:buFont typeface="Wingdings" panose="05000000000000000000" pitchFamily="2" charset="2"/>
              <a:buChar char="Ø"/>
            </a:pPr>
            <a:r>
              <a:rPr lang="es-CL" sz="2000" dirty="0" smtClean="0">
                <a:solidFill>
                  <a:srgbClr val="FFFF00"/>
                </a:solidFill>
              </a:rPr>
              <a:t>El </a:t>
            </a:r>
            <a:r>
              <a:rPr lang="es-CL" sz="2000" dirty="0">
                <a:solidFill>
                  <a:srgbClr val="FFFF00"/>
                </a:solidFill>
              </a:rPr>
              <a:t>río Villalobos es el principal río del área y desemboca en el Lago Amatitlán, en 1978 este río ya presentaba una elevada contaminación de sólidos en suspensión y altas concentraciones de plomo, fósforo, potasio, sodio, nitrato y nitrito, se suma que también se ha detectado una alta contaminación evidenciada a través de la presencia de </a:t>
            </a:r>
            <a:r>
              <a:rPr lang="es-CL" sz="2000" dirty="0" err="1">
                <a:solidFill>
                  <a:srgbClr val="FFFF00"/>
                </a:solidFill>
              </a:rPr>
              <a:t>coliformes</a:t>
            </a:r>
            <a:r>
              <a:rPr lang="es-CL" sz="2000" dirty="0">
                <a:solidFill>
                  <a:srgbClr val="FFFF00"/>
                </a:solidFill>
              </a:rPr>
              <a:t> fecales, provenientes de la descarga de aguas negras. </a:t>
            </a:r>
            <a:endParaRPr lang="es-ES" sz="2000" dirty="0">
              <a:solidFill>
                <a:srgbClr val="FFFF00"/>
              </a:solidFill>
            </a:endParaRPr>
          </a:p>
        </p:txBody>
      </p:sp>
      <p:pic>
        <p:nvPicPr>
          <p:cNvPr id="6" name="Picture 2" descr="http://image.slidesharecdn.com/presentacinecocineparaslideshare-141001111127-phpapp01/95/presentacin-proyecto-ecocine-autoridad-del-lago-de-amatitln-amsa-9-638.jpg?cb=141218486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412776"/>
            <a:ext cx="431597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270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b="1" dirty="0">
                <a:solidFill>
                  <a:srgbClr val="FF0000"/>
                </a:solidFill>
              </a:rPr>
              <a:t>Lago Amatitlán </a:t>
            </a:r>
            <a:endParaRPr lang="es-ES" dirty="0"/>
          </a:p>
        </p:txBody>
      </p:sp>
      <p:sp>
        <p:nvSpPr>
          <p:cNvPr id="3" name="2 Marcador de contenido"/>
          <p:cNvSpPr>
            <a:spLocks noGrp="1"/>
          </p:cNvSpPr>
          <p:nvPr>
            <p:ph sz="half" idx="1"/>
          </p:nvPr>
        </p:nvSpPr>
        <p:spPr>
          <a:xfrm>
            <a:off x="179512" y="1600200"/>
            <a:ext cx="4316288" cy="4525963"/>
          </a:xfrm>
        </p:spPr>
        <p:txBody>
          <a:bodyPr>
            <a:normAutofit fontScale="70000" lnSpcReduction="20000"/>
          </a:bodyPr>
          <a:lstStyle/>
          <a:p>
            <a:pPr algn="just">
              <a:buFont typeface="Wingdings" panose="05000000000000000000" pitchFamily="2" charset="2"/>
              <a:buChar char="Ø"/>
            </a:pPr>
            <a:r>
              <a:rPr lang="es-CL" dirty="0">
                <a:solidFill>
                  <a:srgbClr val="FFFF00"/>
                </a:solidFill>
              </a:rPr>
              <a:t>El Río Villalobos arrastra al lago 75,515.33 toneladas de desechos por año. En los últimos cinco años el lago ha perdido aproximadamente 26 mil metros cuadrados de extensión; las algas, ninfas, hierba de clavo y el tul se han reproducido en exceso debido a las grandes cantidades de fósforo y nitrógeno que llegan al lago identificación de las limitantes y potencialidades técnicas del terreno en cuestión y la relación entre los mismos y la capacidad de carga. El IFA tiene en cuenta los tres medios en que se divide el ambiente: físico, biológico y social.</a:t>
            </a:r>
            <a:endParaRPr lang="es-ES" dirty="0">
              <a:solidFill>
                <a:srgbClr val="FFFF00"/>
              </a:solidFill>
            </a:endParaRPr>
          </a:p>
          <a:p>
            <a:pPr algn="just">
              <a:buFont typeface="Wingdings" panose="05000000000000000000" pitchFamily="2" charset="2"/>
              <a:buChar char="Ø"/>
            </a:pPr>
            <a:endParaRPr lang="es-ES" dirty="0"/>
          </a:p>
        </p:txBody>
      </p:sp>
      <p:pic>
        <p:nvPicPr>
          <p:cNvPr id="6" name="Picture 2" descr="http://images.slideplayer.es/1/128305/slides/slide_20.jpg"/>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487" t="6779" r="6520"/>
          <a:stretch/>
        </p:blipFill>
        <p:spPr bwMode="auto">
          <a:xfrm>
            <a:off x="4499992" y="1700808"/>
            <a:ext cx="4569443"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905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4864"/>
            <a:ext cx="9170508"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179512" y="706785"/>
            <a:ext cx="8784976" cy="994023"/>
          </a:xfrm>
        </p:spPr>
        <p:txBody>
          <a:bodyPr>
            <a:normAutofit/>
          </a:bodyPr>
          <a:lstStyle/>
          <a:p>
            <a:pPr algn="just"/>
            <a:r>
              <a:rPr lang="es-CL" sz="2000" b="0" dirty="0"/>
              <a:t/>
            </a:r>
            <a:br>
              <a:rPr lang="es-CL" sz="2000" b="0" dirty="0"/>
            </a:br>
            <a:endParaRPr lang="es-CL" sz="2000" b="0" dirty="0"/>
          </a:p>
        </p:txBody>
      </p:sp>
      <p:sp>
        <p:nvSpPr>
          <p:cNvPr id="3" name="2 Marcador de texto"/>
          <p:cNvSpPr>
            <a:spLocks noGrp="1"/>
          </p:cNvSpPr>
          <p:nvPr>
            <p:ph type="body" idx="1"/>
          </p:nvPr>
        </p:nvSpPr>
        <p:spPr>
          <a:xfrm>
            <a:off x="179512" y="69279"/>
            <a:ext cx="8712968" cy="1151906"/>
          </a:xfrm>
        </p:spPr>
        <p:txBody>
          <a:bodyPr>
            <a:noAutofit/>
          </a:bodyPr>
          <a:lstStyle/>
          <a:p>
            <a:pPr algn="ctr"/>
            <a:r>
              <a:rPr lang="es-CL" sz="3200" b="1" dirty="0" smtClean="0">
                <a:solidFill>
                  <a:srgbClr val="FF0000"/>
                </a:solidFill>
              </a:rPr>
              <a:t>Eutrofización – Visto con Percepción </a:t>
            </a:r>
            <a:r>
              <a:rPr lang="es-CL" sz="3200" b="1" dirty="0" smtClean="0">
                <a:solidFill>
                  <a:srgbClr val="FF0000"/>
                </a:solidFill>
              </a:rPr>
              <a:t>Remota</a:t>
            </a:r>
          </a:p>
          <a:p>
            <a:pPr algn="ctr"/>
            <a:r>
              <a:rPr lang="es-CL" sz="3200" b="1" dirty="0" smtClean="0">
                <a:solidFill>
                  <a:srgbClr val="FF0000"/>
                </a:solidFill>
              </a:rPr>
              <a:t>Imagen ASTER -2008</a:t>
            </a:r>
            <a:endParaRPr lang="es-CL" sz="3200" b="1" dirty="0">
              <a:solidFill>
                <a:srgbClr val="FF0000"/>
              </a:solidFill>
            </a:endParaRPr>
          </a:p>
        </p:txBody>
      </p:sp>
      <p:sp>
        <p:nvSpPr>
          <p:cNvPr id="4" name="3 CuadroTexto"/>
          <p:cNvSpPr txBox="1"/>
          <p:nvPr/>
        </p:nvSpPr>
        <p:spPr>
          <a:xfrm>
            <a:off x="251520" y="1209526"/>
            <a:ext cx="8640960" cy="923330"/>
          </a:xfrm>
          <a:prstGeom prst="rect">
            <a:avLst/>
          </a:prstGeom>
          <a:noFill/>
        </p:spPr>
        <p:txBody>
          <a:bodyPr wrap="square" rtlCol="0">
            <a:spAutoFit/>
          </a:bodyPr>
          <a:lstStyle/>
          <a:p>
            <a:pPr algn="just"/>
            <a:r>
              <a:rPr lang="es-CL" dirty="0">
                <a:solidFill>
                  <a:srgbClr val="FFFF00"/>
                </a:solidFill>
              </a:rPr>
              <a:t>En ecología el término eutrofización designa el enriquecimiento en nutrientes de un ecosistema. </a:t>
            </a:r>
            <a:r>
              <a:rPr lang="es-CL" dirty="0" smtClean="0">
                <a:solidFill>
                  <a:srgbClr val="FFFF00"/>
                </a:solidFill>
              </a:rPr>
              <a:t>El </a:t>
            </a:r>
            <a:r>
              <a:rPr lang="es-CL" dirty="0">
                <a:solidFill>
                  <a:srgbClr val="FFFF00"/>
                </a:solidFill>
              </a:rPr>
              <a:t>uso más extendido se refiere específicamente al aporte más o menos masivo de nutrientes inorgánicos en un ecosistema acuático</a:t>
            </a:r>
            <a:r>
              <a:rPr lang="es-CL" dirty="0" smtClean="0">
                <a:solidFill>
                  <a:srgbClr val="FFFF00"/>
                </a:solidFill>
              </a:rPr>
              <a:t>.</a:t>
            </a:r>
          </a:p>
        </p:txBody>
      </p:sp>
      <p:sp>
        <p:nvSpPr>
          <p:cNvPr id="5" name="4 Rectángulo"/>
          <p:cNvSpPr/>
          <p:nvPr/>
        </p:nvSpPr>
        <p:spPr>
          <a:xfrm>
            <a:off x="235895" y="2426497"/>
            <a:ext cx="6154442" cy="584775"/>
          </a:xfrm>
          <a:prstGeom prst="rect">
            <a:avLst/>
          </a:prstGeom>
        </p:spPr>
        <p:txBody>
          <a:bodyPr wrap="none">
            <a:spAutoFit/>
          </a:bodyPr>
          <a:lstStyle/>
          <a:p>
            <a:r>
              <a:rPr lang="es-ES" sz="3200" b="1" dirty="0">
                <a:solidFill>
                  <a:srgbClr val="FFFF00"/>
                </a:solidFill>
              </a:rPr>
              <a:t>Tiene una extensión de 381,31 Km</a:t>
            </a:r>
            <a:r>
              <a:rPr lang="es-ES" sz="3200" b="1" baseline="30000" dirty="0">
                <a:solidFill>
                  <a:srgbClr val="FFFF00"/>
                </a:solidFill>
              </a:rPr>
              <a:t>2</a:t>
            </a:r>
            <a:endParaRPr lang="es-CL" sz="3200" b="1" dirty="0">
              <a:solidFill>
                <a:srgbClr val="FFFF00"/>
              </a:solidFill>
            </a:endParaRPr>
          </a:p>
        </p:txBody>
      </p:sp>
    </p:spTree>
    <p:extLst>
      <p:ext uri="{BB962C8B-B14F-4D97-AF65-F5344CB8AC3E}">
        <p14:creationId xmlns:p14="http://schemas.microsoft.com/office/powerpoint/2010/main" val="341041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5536" y="116632"/>
            <a:ext cx="8229600" cy="720080"/>
          </a:xfrm>
        </p:spPr>
        <p:txBody>
          <a:bodyPr>
            <a:normAutofit fontScale="90000"/>
          </a:bodyPr>
          <a:lstStyle/>
          <a:p>
            <a:r>
              <a:rPr lang="es-ES" b="1" dirty="0" smtClean="0">
                <a:solidFill>
                  <a:srgbClr val="FF0000"/>
                </a:solidFill>
              </a:rPr>
              <a:t>Cuenca </a:t>
            </a:r>
            <a:r>
              <a:rPr lang="es-ES" b="1" dirty="0">
                <a:solidFill>
                  <a:srgbClr val="FF0000"/>
                </a:solidFill>
              </a:rPr>
              <a:t>del Lago Amatitlán </a:t>
            </a:r>
          </a:p>
        </p:txBody>
      </p:sp>
      <p:sp>
        <p:nvSpPr>
          <p:cNvPr id="5" name="4 Marcador de contenido"/>
          <p:cNvSpPr>
            <a:spLocks noGrp="1"/>
          </p:cNvSpPr>
          <p:nvPr>
            <p:ph idx="1"/>
          </p:nvPr>
        </p:nvSpPr>
        <p:spPr>
          <a:xfrm>
            <a:off x="251520" y="908720"/>
            <a:ext cx="8496944" cy="5760640"/>
          </a:xfrm>
        </p:spPr>
        <p:txBody>
          <a:bodyPr>
            <a:normAutofit fontScale="55000" lnSpcReduction="20000"/>
          </a:bodyPr>
          <a:lstStyle/>
          <a:p>
            <a:pPr algn="just">
              <a:buFont typeface="Wingdings" panose="05000000000000000000" pitchFamily="2" charset="2"/>
              <a:buChar char="Ø"/>
            </a:pPr>
            <a:r>
              <a:rPr lang="es-ES" dirty="0">
                <a:solidFill>
                  <a:srgbClr val="FFFF00"/>
                </a:solidFill>
              </a:rPr>
              <a:t>E</a:t>
            </a:r>
            <a:r>
              <a:rPr lang="es-ES" dirty="0" smtClean="0">
                <a:solidFill>
                  <a:srgbClr val="FFFF00"/>
                </a:solidFill>
              </a:rPr>
              <a:t>stá </a:t>
            </a:r>
            <a:r>
              <a:rPr lang="es-ES" dirty="0">
                <a:solidFill>
                  <a:srgbClr val="FFFF00"/>
                </a:solidFill>
              </a:rPr>
              <a:t>formada por catorce de los municipios de Amatitlán, algunos del departamento de Guatemala y otros de Sacatepéquez, de ellos siete tienen influencia directa en el  Lago, (Villa Nueva;  Villa Canales; Santa Catarina; </a:t>
            </a:r>
            <a:r>
              <a:rPr lang="es-ES" dirty="0" err="1">
                <a:solidFill>
                  <a:srgbClr val="FFFF00"/>
                </a:solidFill>
              </a:rPr>
              <a:t>Pinula</a:t>
            </a:r>
            <a:r>
              <a:rPr lang="es-ES" dirty="0">
                <a:solidFill>
                  <a:srgbClr val="FFFF00"/>
                </a:solidFill>
              </a:rPr>
              <a:t>; San Miguel </a:t>
            </a:r>
            <a:r>
              <a:rPr lang="es-ES" dirty="0" err="1">
                <a:solidFill>
                  <a:srgbClr val="FFFF00"/>
                </a:solidFill>
              </a:rPr>
              <a:t>Petapa</a:t>
            </a:r>
            <a:r>
              <a:rPr lang="es-ES" dirty="0">
                <a:solidFill>
                  <a:srgbClr val="FFFF00"/>
                </a:solidFill>
              </a:rPr>
              <a:t>; Mixco; Amatitlán y Guatemala) en la parte sur de la ciudad Capital. La población de la cuenca según datos proporcionados por el INE es de 1.500.000 habitantes.</a:t>
            </a:r>
          </a:p>
          <a:p>
            <a:pPr algn="just">
              <a:buFont typeface="Wingdings" panose="05000000000000000000" pitchFamily="2" charset="2"/>
              <a:buChar char="Ø"/>
            </a:pPr>
            <a:endParaRPr lang="es-ES" dirty="0">
              <a:solidFill>
                <a:srgbClr val="FFFF00"/>
              </a:solidFill>
            </a:endParaRPr>
          </a:p>
          <a:p>
            <a:pPr algn="just">
              <a:buFont typeface="Wingdings" panose="05000000000000000000" pitchFamily="2" charset="2"/>
              <a:buChar char="Ø"/>
            </a:pPr>
            <a:r>
              <a:rPr lang="es-CL" dirty="0">
                <a:solidFill>
                  <a:srgbClr val="FFFF00"/>
                </a:solidFill>
              </a:rPr>
              <a:t>El lago Amatitlán se encuentra ubicado en el Departamento de Guatemala, a sólo 25 km de la capital, colindando con los municipios de Villanueva, Villa Canales, San Miguel </a:t>
            </a:r>
            <a:r>
              <a:rPr lang="es-CL" dirty="0" err="1">
                <a:solidFill>
                  <a:srgbClr val="FFFF00"/>
                </a:solidFill>
              </a:rPr>
              <a:t>Petapa</a:t>
            </a:r>
            <a:r>
              <a:rPr lang="es-CL" dirty="0">
                <a:solidFill>
                  <a:srgbClr val="FFFF00"/>
                </a:solidFill>
              </a:rPr>
              <a:t> y Amatitlán, y en él desemboca el río Villalobos. Está situado a una altura de 1188 msnm</a:t>
            </a:r>
            <a:r>
              <a:rPr lang="es-CL" dirty="0" smtClean="0">
                <a:solidFill>
                  <a:srgbClr val="FFFF00"/>
                </a:solidFill>
              </a:rPr>
              <a:t>.</a:t>
            </a:r>
          </a:p>
          <a:p>
            <a:pPr algn="just">
              <a:buFont typeface="Wingdings" panose="05000000000000000000" pitchFamily="2" charset="2"/>
              <a:buChar char="Ø"/>
            </a:pPr>
            <a:endParaRPr lang="es-ES" dirty="0">
              <a:solidFill>
                <a:srgbClr val="FFFF00"/>
              </a:solidFill>
            </a:endParaRPr>
          </a:p>
          <a:p>
            <a:pPr algn="just">
              <a:buFont typeface="Wingdings" panose="05000000000000000000" pitchFamily="2" charset="2"/>
              <a:buChar char="Ø"/>
            </a:pPr>
            <a:r>
              <a:rPr lang="es-CL" dirty="0">
                <a:solidFill>
                  <a:srgbClr val="FFFF00"/>
                </a:solidFill>
              </a:rPr>
              <a:t>El volcán Pacaya es parte del entorno ecológico del área y las aguas termales que alimentan el lago provienen precisamente de los cerros y las faldas que lo rodean. La forma del lago se asemeja al número 8; en la parte más estrecha lo atraviesa un relleno artificial, sobre el cual pasa la vía del ferrocarril –abandonada desde hace años- y divide al lago en dos lagunas.</a:t>
            </a:r>
            <a:endParaRPr lang="es-ES" dirty="0">
              <a:solidFill>
                <a:srgbClr val="FFFF00"/>
              </a:solidFill>
            </a:endParaRPr>
          </a:p>
          <a:p>
            <a:pPr marL="0" indent="0" algn="just">
              <a:buNone/>
            </a:pPr>
            <a:endParaRPr lang="es-ES" dirty="0">
              <a:solidFill>
                <a:srgbClr val="FFFF00"/>
              </a:solidFill>
            </a:endParaRPr>
          </a:p>
          <a:p>
            <a:pPr algn="just">
              <a:buFont typeface="Wingdings" panose="05000000000000000000" pitchFamily="2" charset="2"/>
              <a:buChar char="Ø"/>
            </a:pPr>
            <a:r>
              <a:rPr lang="es-CL" dirty="0">
                <a:solidFill>
                  <a:srgbClr val="FFFF00"/>
                </a:solidFill>
              </a:rPr>
              <a:t>Un hecho histórico que marcó un rumbo decadente para el lago fue el traslado de la capital, en 1776, a su ubicación actual. Esto dio origen a una irracional explosión demográfica, con el consiguiente desorden en la utilización de los recursos: deforestación, mala utilización del suelo con fines agrícolas, distribución desordenada en el régimen de tenencia de la tierra e instalación dentro de la cuenca que desemboca en el lago de más de 700 industrias de diversa índole, sin plantas de tratamiento funcionando.</a:t>
            </a:r>
            <a:endParaRPr lang="es-ES" dirty="0">
              <a:solidFill>
                <a:srgbClr val="FFFF00"/>
              </a:solidFill>
            </a:endParaRPr>
          </a:p>
        </p:txBody>
      </p:sp>
    </p:spTree>
    <p:extLst>
      <p:ext uri="{BB962C8B-B14F-4D97-AF65-F5344CB8AC3E}">
        <p14:creationId xmlns:p14="http://schemas.microsoft.com/office/powerpoint/2010/main" val="3122973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9" y="1988840"/>
            <a:ext cx="9036044" cy="482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79512" y="928681"/>
            <a:ext cx="8769330" cy="923330"/>
          </a:xfrm>
          <a:prstGeom prst="rect">
            <a:avLst/>
          </a:prstGeom>
        </p:spPr>
        <p:txBody>
          <a:bodyPr wrap="square">
            <a:spAutoFit/>
          </a:bodyPr>
          <a:lstStyle/>
          <a:p>
            <a:pPr algn="just"/>
            <a:r>
              <a:rPr lang="es-CL" dirty="0">
                <a:solidFill>
                  <a:srgbClr val="FFFF00"/>
                </a:solidFill>
              </a:rPr>
              <a:t>En los sistemas acuáticos naturales, suele haber mucha mayor proporción de carbono biodisponible que de otros elementos, debido a las aportaciones de la materia orgánica, carbonatos disueltos, </a:t>
            </a:r>
            <a:r>
              <a:rPr lang="es-CL" dirty="0" smtClean="0">
                <a:solidFill>
                  <a:srgbClr val="FFFF00"/>
                </a:solidFill>
              </a:rPr>
              <a:t>etc</a:t>
            </a:r>
            <a:r>
              <a:rPr lang="es-CL" dirty="0"/>
              <a:t>.</a:t>
            </a:r>
          </a:p>
        </p:txBody>
      </p:sp>
      <p:sp>
        <p:nvSpPr>
          <p:cNvPr id="6" name="2 Marcador de texto"/>
          <p:cNvSpPr txBox="1">
            <a:spLocks/>
          </p:cNvSpPr>
          <p:nvPr/>
        </p:nvSpPr>
        <p:spPr>
          <a:xfrm>
            <a:off x="528611" y="263761"/>
            <a:ext cx="7772400" cy="66347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s-CL" sz="3600" b="1" dirty="0">
              <a:solidFill>
                <a:srgbClr val="FFFF00"/>
              </a:solidFill>
            </a:endParaRPr>
          </a:p>
        </p:txBody>
      </p:sp>
      <p:sp>
        <p:nvSpPr>
          <p:cNvPr id="2" name="1 Rectángulo"/>
          <p:cNvSpPr/>
          <p:nvPr/>
        </p:nvSpPr>
        <p:spPr>
          <a:xfrm>
            <a:off x="179512" y="157795"/>
            <a:ext cx="8695243" cy="769441"/>
          </a:xfrm>
          <a:prstGeom prst="rect">
            <a:avLst/>
          </a:prstGeom>
        </p:spPr>
        <p:txBody>
          <a:bodyPr wrap="square">
            <a:spAutoFit/>
          </a:bodyPr>
          <a:lstStyle/>
          <a:p>
            <a:pPr lvl="0" algn="ctr"/>
            <a:r>
              <a:rPr lang="es-CL" sz="4400" b="1" dirty="0">
                <a:solidFill>
                  <a:srgbClr val="FF0000"/>
                </a:solidFill>
              </a:rPr>
              <a:t>Lago </a:t>
            </a:r>
            <a:r>
              <a:rPr lang="es-CL" sz="4400" b="1" dirty="0" smtClean="0">
                <a:solidFill>
                  <a:srgbClr val="FF0000"/>
                </a:solidFill>
              </a:rPr>
              <a:t>Amatitlán Imagen ASTER- 2008</a:t>
            </a:r>
            <a:endParaRPr lang="es-CL" sz="4400" b="1" dirty="0">
              <a:solidFill>
                <a:srgbClr val="FF0000"/>
              </a:solidFill>
            </a:endParaRPr>
          </a:p>
        </p:txBody>
      </p:sp>
    </p:spTree>
    <p:extLst>
      <p:ext uri="{BB962C8B-B14F-4D97-AF65-F5344CB8AC3E}">
        <p14:creationId xmlns:p14="http://schemas.microsoft.com/office/powerpoint/2010/main" val="1086075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berto\Pictures\Pictures\Amatitlan\P10301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669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7"/>
            <a:ext cx="7886700" cy="858556"/>
          </a:xfrm>
        </p:spPr>
        <p:txBody>
          <a:bodyPr/>
          <a:lstStyle/>
          <a:p>
            <a:r>
              <a:rPr lang="es-CL" dirty="0" smtClean="0"/>
              <a:t> </a:t>
            </a:r>
            <a:r>
              <a:rPr lang="es-CL" b="1" dirty="0" smtClean="0">
                <a:solidFill>
                  <a:srgbClr val="FF0000"/>
                </a:solidFill>
              </a:rPr>
              <a:t>Sustento metodológico</a:t>
            </a:r>
            <a:r>
              <a:rPr lang="es-CL" dirty="0" smtClean="0"/>
              <a:t>.</a:t>
            </a:r>
            <a:endParaRPr lang="es-CL" dirty="0"/>
          </a:p>
        </p:txBody>
      </p:sp>
      <p:sp>
        <p:nvSpPr>
          <p:cNvPr id="4" name="CuadroTexto 3"/>
          <p:cNvSpPr txBox="1"/>
          <p:nvPr/>
        </p:nvSpPr>
        <p:spPr>
          <a:xfrm>
            <a:off x="179512" y="1191295"/>
            <a:ext cx="2380129" cy="830997"/>
          </a:xfrm>
          <a:prstGeom prst="rect">
            <a:avLst/>
          </a:prstGeom>
          <a:noFill/>
        </p:spPr>
        <p:txBody>
          <a:bodyPr wrap="square" rtlCol="0">
            <a:spAutoFit/>
          </a:bodyPr>
          <a:lstStyle/>
          <a:p>
            <a:pPr algn="ctr"/>
            <a:r>
              <a:rPr lang="es-CL" sz="2400" b="1" dirty="0" smtClean="0">
                <a:solidFill>
                  <a:srgbClr val="FFFF00"/>
                </a:solidFill>
              </a:rPr>
              <a:t>Bibliografía consultada</a:t>
            </a:r>
            <a:endParaRPr lang="es-CL" sz="2400" b="1" dirty="0">
              <a:solidFill>
                <a:srgbClr val="FFFF00"/>
              </a:solidFill>
            </a:endParaRPr>
          </a:p>
        </p:txBody>
      </p:sp>
      <p:sp>
        <p:nvSpPr>
          <p:cNvPr id="5" name="CuadroTexto 4"/>
          <p:cNvSpPr txBox="1"/>
          <p:nvPr/>
        </p:nvSpPr>
        <p:spPr>
          <a:xfrm>
            <a:off x="2008654" y="2178686"/>
            <a:ext cx="2000249" cy="369332"/>
          </a:xfrm>
          <a:prstGeom prst="rect">
            <a:avLst/>
          </a:prstGeom>
          <a:noFill/>
        </p:spPr>
        <p:txBody>
          <a:bodyPr wrap="square" rtlCol="0">
            <a:spAutoFit/>
          </a:bodyPr>
          <a:lstStyle/>
          <a:p>
            <a:r>
              <a:rPr lang="es-CL" dirty="0" smtClean="0">
                <a:solidFill>
                  <a:srgbClr val="FFFF00"/>
                </a:solidFill>
              </a:rPr>
              <a:t>Silva </a:t>
            </a:r>
            <a:r>
              <a:rPr lang="es-CL" dirty="0" err="1" smtClean="0">
                <a:solidFill>
                  <a:srgbClr val="FFFF00"/>
                </a:solidFill>
              </a:rPr>
              <a:t>Thallita</a:t>
            </a:r>
            <a:r>
              <a:rPr lang="es-CL" dirty="0" smtClean="0">
                <a:solidFill>
                  <a:srgbClr val="FFFF00"/>
                </a:solidFill>
              </a:rPr>
              <a:t>, 2010.</a:t>
            </a:r>
            <a:endParaRPr lang="es-CL" dirty="0">
              <a:solidFill>
                <a:srgbClr val="FFFF00"/>
              </a:solidFill>
            </a:endParaRPr>
          </a:p>
        </p:txBody>
      </p:sp>
      <p:sp>
        <p:nvSpPr>
          <p:cNvPr id="8" name="Rectángulo 7"/>
          <p:cNvSpPr/>
          <p:nvPr/>
        </p:nvSpPr>
        <p:spPr>
          <a:xfrm>
            <a:off x="4355976" y="1440022"/>
            <a:ext cx="4195482" cy="1477328"/>
          </a:xfrm>
          <a:prstGeom prst="rect">
            <a:avLst/>
          </a:prstGeom>
        </p:spPr>
        <p:txBody>
          <a:bodyPr wrap="square">
            <a:spAutoFit/>
          </a:bodyPr>
          <a:lstStyle/>
          <a:p>
            <a:pPr algn="just"/>
            <a:r>
              <a:rPr lang="es-CL" dirty="0">
                <a:solidFill>
                  <a:srgbClr val="FFFF00"/>
                </a:solidFill>
              </a:rPr>
              <a:t>Las bases metodológicas enfocadas: Teoría General de Sistemas, la Ecología de Paisaje y la Geomorfología Ambiental, junto con la aplicación de tecnologías geoespaciales y SIG.</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68" t="19336" r="25110" b="10351"/>
          <a:stretch/>
        </p:blipFill>
        <p:spPr bwMode="auto">
          <a:xfrm>
            <a:off x="1927130" y="2917349"/>
            <a:ext cx="4949126" cy="386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392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8650" y="365126"/>
            <a:ext cx="7886700" cy="891541"/>
          </a:xfrm>
        </p:spPr>
        <p:txBody>
          <a:bodyPr/>
          <a:lstStyle/>
          <a:p>
            <a:r>
              <a:rPr lang="es-CL" b="1" dirty="0" smtClean="0">
                <a:solidFill>
                  <a:srgbClr val="FF0000"/>
                </a:solidFill>
              </a:rPr>
              <a:t>Sustento metodológico</a:t>
            </a:r>
            <a:r>
              <a:rPr lang="es-CL" dirty="0" smtClean="0">
                <a:solidFill>
                  <a:srgbClr val="FFFF00"/>
                </a:solidFill>
              </a:rPr>
              <a:t>.</a:t>
            </a:r>
            <a:endParaRPr lang="es-CL" dirty="0">
              <a:solidFill>
                <a:srgbClr val="FFFF00"/>
              </a:solidFill>
            </a:endParaRPr>
          </a:p>
        </p:txBody>
      </p:sp>
      <p:sp>
        <p:nvSpPr>
          <p:cNvPr id="5" name="CuadroTexto 4"/>
          <p:cNvSpPr txBox="1"/>
          <p:nvPr/>
        </p:nvSpPr>
        <p:spPr>
          <a:xfrm>
            <a:off x="1201830" y="1690689"/>
            <a:ext cx="3033994" cy="369332"/>
          </a:xfrm>
          <a:prstGeom prst="rect">
            <a:avLst/>
          </a:prstGeom>
          <a:noFill/>
        </p:spPr>
        <p:txBody>
          <a:bodyPr wrap="square" rtlCol="0">
            <a:spAutoFit/>
          </a:bodyPr>
          <a:lstStyle/>
          <a:p>
            <a:r>
              <a:rPr lang="es-CL" dirty="0" err="1" smtClean="0">
                <a:solidFill>
                  <a:srgbClr val="FFFF00"/>
                </a:solidFill>
              </a:rPr>
              <a:t>Davila</a:t>
            </a:r>
            <a:r>
              <a:rPr lang="es-CL" dirty="0" smtClean="0">
                <a:solidFill>
                  <a:srgbClr val="FFFF00"/>
                </a:solidFill>
              </a:rPr>
              <a:t> </a:t>
            </a:r>
            <a:r>
              <a:rPr lang="es-CL" dirty="0" err="1" smtClean="0">
                <a:solidFill>
                  <a:srgbClr val="FFFF00"/>
                </a:solidFill>
              </a:rPr>
              <a:t>Homer</a:t>
            </a:r>
            <a:r>
              <a:rPr lang="es-CL" dirty="0" smtClean="0">
                <a:solidFill>
                  <a:srgbClr val="FFFF00"/>
                </a:solidFill>
              </a:rPr>
              <a:t>, 2009.</a:t>
            </a:r>
            <a:endParaRPr lang="es-CL" dirty="0">
              <a:solidFill>
                <a:srgbClr val="FFFF00"/>
              </a:solidFill>
            </a:endParaRPr>
          </a:p>
        </p:txBody>
      </p:sp>
      <p:sp>
        <p:nvSpPr>
          <p:cNvPr id="6" name="Rectángulo 5"/>
          <p:cNvSpPr/>
          <p:nvPr/>
        </p:nvSpPr>
        <p:spPr>
          <a:xfrm>
            <a:off x="3848873" y="1413690"/>
            <a:ext cx="4572000" cy="923330"/>
          </a:xfrm>
          <a:prstGeom prst="rect">
            <a:avLst/>
          </a:prstGeom>
        </p:spPr>
        <p:txBody>
          <a:bodyPr>
            <a:spAutoFit/>
          </a:bodyPr>
          <a:lstStyle/>
          <a:p>
            <a:pPr algn="just"/>
            <a:r>
              <a:rPr lang="es-CL" dirty="0" smtClean="0">
                <a:solidFill>
                  <a:srgbClr val="FFFF00"/>
                </a:solidFill>
              </a:rPr>
              <a:t>Matriz descriptiva e interpretativa de los criterios de fragilidad ambiental, generados a partir del cruce de variables ambientales.</a:t>
            </a:r>
            <a:endParaRPr lang="es-CL" dirty="0">
              <a:solidFill>
                <a:srgbClr val="FFFF00"/>
              </a:solidFill>
            </a:endParaRPr>
          </a:p>
        </p:txBody>
      </p:sp>
      <p:sp>
        <p:nvSpPr>
          <p:cNvPr id="7" name="Rectángulo 6"/>
          <p:cNvSpPr/>
          <p:nvPr/>
        </p:nvSpPr>
        <p:spPr>
          <a:xfrm>
            <a:off x="3848873" y="2616544"/>
            <a:ext cx="4572000" cy="646331"/>
          </a:xfrm>
          <a:prstGeom prst="rect">
            <a:avLst/>
          </a:prstGeom>
        </p:spPr>
        <p:txBody>
          <a:bodyPr>
            <a:spAutoFit/>
          </a:bodyPr>
          <a:lstStyle/>
          <a:p>
            <a:r>
              <a:rPr lang="es-CL" dirty="0" smtClean="0">
                <a:solidFill>
                  <a:srgbClr val="FFFF00"/>
                </a:solidFill>
              </a:rPr>
              <a:t>Genera formula para el calculo de la fragilidad ambiental</a:t>
            </a:r>
            <a:endParaRPr lang="es-CL" dirty="0">
              <a:solidFill>
                <a:srgbClr val="FFFF00"/>
              </a:solidFill>
            </a:endParaRPr>
          </a:p>
        </p:txBody>
      </p:sp>
      <p:sp>
        <p:nvSpPr>
          <p:cNvPr id="9" name="Rectángulo 8"/>
          <p:cNvSpPr/>
          <p:nvPr/>
        </p:nvSpPr>
        <p:spPr>
          <a:xfrm>
            <a:off x="423096" y="5654217"/>
            <a:ext cx="7625455" cy="369332"/>
          </a:xfrm>
          <a:prstGeom prst="rect">
            <a:avLst/>
          </a:prstGeom>
        </p:spPr>
        <p:txBody>
          <a:bodyPr wrap="square">
            <a:spAutoFit/>
          </a:bodyPr>
          <a:lstStyle/>
          <a:p>
            <a:r>
              <a:rPr lang="es-CL" dirty="0" smtClean="0">
                <a:solidFill>
                  <a:srgbClr val="FFFF00"/>
                </a:solidFill>
              </a:rPr>
              <a:t>El conjunto de variables no debe superar en su sumatoria el valor 1 o el 100%</a:t>
            </a:r>
            <a:endParaRPr lang="es-CL" dirty="0">
              <a:solidFill>
                <a:srgbClr val="FFFF00"/>
              </a:solidFill>
            </a:endParaRPr>
          </a:p>
        </p:txBody>
      </p:sp>
      <mc:AlternateContent xmlns:mc="http://schemas.openxmlformats.org/markup-compatibility/2006" xmlns:a14="http://schemas.microsoft.com/office/drawing/2010/main">
        <mc:Choice Requires="a14">
          <p:sp>
            <p:nvSpPr>
              <p:cNvPr id="2" name="1 Rectángulo"/>
              <p:cNvSpPr/>
              <p:nvPr/>
            </p:nvSpPr>
            <p:spPr>
              <a:xfrm>
                <a:off x="2339752" y="3717032"/>
                <a:ext cx="5040560" cy="1495089"/>
              </a:xfrm>
              <a:prstGeom prst="rect">
                <a:avLst/>
              </a:prstGeom>
            </p:spPr>
            <p:txBody>
              <a:bodyPr wrap="square">
                <a:spAutoFit/>
              </a:bodyPr>
              <a:lstStyle/>
              <a:p>
                <a:r>
                  <a:rPr lang="es-ES" dirty="0" smtClean="0"/>
                  <a:t> </a:t>
                </a:r>
                <a14:m>
                  <m:oMath xmlns:m="http://schemas.openxmlformats.org/officeDocument/2006/math">
                    <m:r>
                      <a:rPr lang="es-CL" b="0" i="0" smtClean="0">
                        <a:solidFill>
                          <a:srgbClr val="FFFF00"/>
                        </a:solidFill>
                        <a:latin typeface="Cambria Math"/>
                      </a:rPr>
                      <m:t>                        </m:t>
                    </m:r>
                    <m:r>
                      <a:rPr lang="es-ES" i="1" smtClean="0">
                        <a:solidFill>
                          <a:srgbClr val="FFFF00"/>
                        </a:solidFill>
                        <a:latin typeface="Cambria Math"/>
                      </a:rPr>
                      <m:t>𝐼𝐹𝐴𝑢</m:t>
                    </m:r>
                    <m:r>
                      <a:rPr lang="es-ES" i="1" smtClean="0">
                        <a:solidFill>
                          <a:srgbClr val="FFFF00"/>
                        </a:solidFill>
                        <a:latin typeface="Cambria Math"/>
                      </a:rPr>
                      <m:t>=</m:t>
                    </m:r>
                    <m:nary>
                      <m:naryPr>
                        <m:chr m:val="∑"/>
                        <m:limLoc m:val="undOvr"/>
                        <m:ctrlPr>
                          <a:rPr lang="es-CL" i="1">
                            <a:solidFill>
                              <a:srgbClr val="FFFF00"/>
                            </a:solidFill>
                            <a:latin typeface="Cambria Math"/>
                          </a:rPr>
                        </m:ctrlPr>
                      </m:naryPr>
                      <m:sub>
                        <m:r>
                          <a:rPr lang="es-ES" i="1">
                            <a:solidFill>
                              <a:srgbClr val="FFFF00"/>
                            </a:solidFill>
                            <a:latin typeface="Cambria Math"/>
                          </a:rPr>
                          <m:t>𝑖</m:t>
                        </m:r>
                        <m:r>
                          <a:rPr lang="es-ES" i="1">
                            <a:solidFill>
                              <a:srgbClr val="FFFF00"/>
                            </a:solidFill>
                            <a:latin typeface="Cambria Math"/>
                          </a:rPr>
                          <m:t>−</m:t>
                        </m:r>
                        <m:r>
                          <a:rPr lang="es-ES" i="1">
                            <a:solidFill>
                              <a:srgbClr val="FFFF00"/>
                            </a:solidFill>
                            <a:latin typeface="Cambria Math"/>
                          </a:rPr>
                          <m:t>𝑖</m:t>
                        </m:r>
                      </m:sub>
                      <m:sup>
                        <m:r>
                          <a:rPr lang="es-ES" i="1">
                            <a:solidFill>
                              <a:srgbClr val="FFFF00"/>
                            </a:solidFill>
                            <a:latin typeface="Cambria Math"/>
                          </a:rPr>
                          <m:t>10</m:t>
                        </m:r>
                      </m:sup>
                      <m:e>
                        <m:r>
                          <a:rPr lang="es-ES" i="1">
                            <a:solidFill>
                              <a:srgbClr val="FFFF00"/>
                            </a:solidFill>
                            <a:latin typeface="Cambria Math"/>
                          </a:rPr>
                          <m:t>𝐼𝐹𝐴𝑝𝑖</m:t>
                        </m:r>
                        <m:r>
                          <a:rPr lang="es-ES" i="1">
                            <a:solidFill>
                              <a:srgbClr val="FFFF00"/>
                            </a:solidFill>
                            <a:latin typeface="Cambria Math"/>
                          </a:rPr>
                          <m:t>(</m:t>
                        </m:r>
                        <m:r>
                          <a:rPr lang="es-ES" i="1">
                            <a:solidFill>
                              <a:srgbClr val="FFFF00"/>
                            </a:solidFill>
                            <a:latin typeface="Cambria Math"/>
                          </a:rPr>
                          <m:t>𝑝𝑖</m:t>
                        </m:r>
                        <m:r>
                          <a:rPr lang="es-ES" i="1">
                            <a:solidFill>
                              <a:srgbClr val="FFFF00"/>
                            </a:solidFill>
                            <a:latin typeface="Cambria Math"/>
                          </a:rPr>
                          <m:t>)</m:t>
                        </m:r>
                      </m:e>
                    </m:nary>
                  </m:oMath>
                </a14:m>
                <a:endParaRPr lang="es-CL" dirty="0">
                  <a:solidFill>
                    <a:srgbClr val="FFFF00"/>
                  </a:solidFill>
                </a:endParaRPr>
              </a:p>
              <a:p>
                <a:r>
                  <a:rPr lang="es-ES" dirty="0">
                    <a:solidFill>
                      <a:srgbClr val="FFFF00"/>
                    </a:solidFill>
                  </a:rPr>
                  <a:t> </a:t>
                </a:r>
                <a:endParaRPr lang="es-CL" dirty="0">
                  <a:solidFill>
                    <a:srgbClr val="FFFF00"/>
                  </a:solidFill>
                </a:endParaRPr>
              </a:p>
              <a:p>
                <a:r>
                  <a:rPr lang="es-ES" dirty="0">
                    <a:solidFill>
                      <a:srgbClr val="FFFF00"/>
                    </a:solidFill>
                  </a:rPr>
                  <a:t> </a:t>
                </a:r>
                <a:r>
                  <a:rPr lang="es-ES" dirty="0" smtClean="0">
                    <a:solidFill>
                      <a:srgbClr val="FFFF00"/>
                    </a:solidFill>
                  </a:rPr>
                  <a:t>Donde</a:t>
                </a:r>
                <a:r>
                  <a:rPr lang="es-ES" dirty="0">
                    <a:solidFill>
                      <a:srgbClr val="FFFF00"/>
                    </a:solidFill>
                  </a:rPr>
                  <a:t>:</a:t>
                </a:r>
                <a:endParaRPr lang="es-CL" dirty="0">
                  <a:solidFill>
                    <a:srgbClr val="FFFF00"/>
                  </a:solidFill>
                </a:endParaRPr>
              </a:p>
              <a:p>
                <a:r>
                  <a:rPr lang="es-ES" dirty="0" err="1">
                    <a:solidFill>
                      <a:srgbClr val="FFFF00"/>
                    </a:solidFill>
                  </a:rPr>
                  <a:t>IFAu</a:t>
                </a:r>
                <a:r>
                  <a:rPr lang="es-ES" dirty="0">
                    <a:solidFill>
                      <a:srgbClr val="FFFF00"/>
                    </a:solidFill>
                  </a:rPr>
                  <a:t> =Índice de Fragilidad Ambiental Unificada</a:t>
                </a:r>
                <a:endParaRPr lang="es-CL" dirty="0">
                  <a:solidFill>
                    <a:srgbClr val="FFFF00"/>
                  </a:solidFill>
                </a:endParaRPr>
              </a:p>
              <a:p>
                <a:r>
                  <a:rPr lang="es-ES" dirty="0" err="1">
                    <a:solidFill>
                      <a:srgbClr val="FFFF00"/>
                    </a:solidFill>
                  </a:rPr>
                  <a:t>IFAp</a:t>
                </a:r>
                <a:r>
                  <a:rPr lang="es-ES" dirty="0">
                    <a:solidFill>
                      <a:srgbClr val="FFFF00"/>
                    </a:solidFill>
                  </a:rPr>
                  <a:t> = Índice de Fragilidad Ambiental </a:t>
                </a:r>
                <a:r>
                  <a:rPr lang="es-ES" dirty="0" smtClean="0">
                    <a:solidFill>
                      <a:srgbClr val="FFFF00"/>
                    </a:solidFill>
                  </a:rPr>
                  <a:t>Parcial</a:t>
                </a:r>
                <a:endParaRPr lang="es-CL" dirty="0">
                  <a:solidFill>
                    <a:srgbClr val="FFFF00"/>
                  </a:solidFill>
                </a:endParaRPr>
              </a:p>
            </p:txBody>
          </p:sp>
        </mc:Choice>
        <mc:Fallback xmlns="">
          <p:sp>
            <p:nvSpPr>
              <p:cNvPr id="2" name="1 Rectángulo"/>
              <p:cNvSpPr>
                <a:spLocks noRot="1" noChangeAspect="1" noMove="1" noResize="1" noEditPoints="1" noAdjustHandles="1" noChangeArrowheads="1" noChangeShapeType="1" noTextEdit="1"/>
              </p:cNvSpPr>
              <p:nvPr/>
            </p:nvSpPr>
            <p:spPr>
              <a:xfrm>
                <a:off x="2339752" y="3717032"/>
                <a:ext cx="5040560" cy="1495089"/>
              </a:xfrm>
              <a:prstGeom prst="rect">
                <a:avLst/>
              </a:prstGeom>
              <a:blipFill rotWithShape="1">
                <a:blip r:embed="rId2"/>
                <a:stretch>
                  <a:fillRect l="-1088" t="-28571" b="-5714"/>
                </a:stretch>
              </a:blipFill>
            </p:spPr>
            <p:txBody>
              <a:bodyPr/>
              <a:lstStyle/>
              <a:p>
                <a:r>
                  <a:rPr lang="es-CL">
                    <a:noFill/>
                  </a:rPr>
                  <a:t> </a:t>
                </a:r>
              </a:p>
            </p:txBody>
          </p:sp>
        </mc:Fallback>
      </mc:AlternateContent>
    </p:spTree>
    <p:extLst>
      <p:ext uri="{BB962C8B-B14F-4D97-AF65-F5344CB8AC3E}">
        <p14:creationId xmlns:p14="http://schemas.microsoft.com/office/powerpoint/2010/main" val="2104622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28650" y="365126"/>
            <a:ext cx="7886700" cy="89154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L" sz="4000" b="1" dirty="0" smtClean="0">
                <a:solidFill>
                  <a:srgbClr val="FF0000"/>
                </a:solidFill>
              </a:rPr>
              <a:t>Sustento metodológico.</a:t>
            </a:r>
            <a:endParaRPr lang="es-CL" sz="4000" b="1" dirty="0">
              <a:solidFill>
                <a:srgbClr val="FF0000"/>
              </a:solidFill>
            </a:endParaRPr>
          </a:p>
        </p:txBody>
      </p:sp>
      <p:sp>
        <p:nvSpPr>
          <p:cNvPr id="5" name="CuadroTexto 4"/>
          <p:cNvSpPr txBox="1"/>
          <p:nvPr/>
        </p:nvSpPr>
        <p:spPr>
          <a:xfrm>
            <a:off x="508191" y="1284873"/>
            <a:ext cx="5879812" cy="400110"/>
          </a:xfrm>
          <a:prstGeom prst="rect">
            <a:avLst/>
          </a:prstGeom>
          <a:noFill/>
        </p:spPr>
        <p:txBody>
          <a:bodyPr wrap="square" rtlCol="0">
            <a:spAutoFit/>
          </a:bodyPr>
          <a:lstStyle/>
          <a:p>
            <a:pPr algn="just"/>
            <a:r>
              <a:rPr lang="es-CL" sz="2000" dirty="0" smtClean="0">
                <a:solidFill>
                  <a:srgbClr val="FFFF00"/>
                </a:solidFill>
              </a:rPr>
              <a:t>Dimensión temporal para generación de productos. </a:t>
            </a:r>
            <a:endParaRPr lang="es-CL" sz="2000" dirty="0">
              <a:solidFill>
                <a:srgbClr val="FFFF00"/>
              </a:solidFill>
            </a:endParaRPr>
          </a:p>
        </p:txBody>
      </p:sp>
      <p:sp>
        <p:nvSpPr>
          <p:cNvPr id="6" name="Flecha derecha 5"/>
          <p:cNvSpPr/>
          <p:nvPr/>
        </p:nvSpPr>
        <p:spPr>
          <a:xfrm>
            <a:off x="1210660" y="2514600"/>
            <a:ext cx="7315201" cy="403411"/>
          </a:xfrm>
          <a:prstGeom prst="rightArrow">
            <a:avLst>
              <a:gd name="adj1" fmla="val 30000"/>
              <a:gd name="adj2" fmla="val 120000"/>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00FF00"/>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542977459"/>
              </p:ext>
            </p:extLst>
          </p:nvPr>
        </p:nvGraphicFramePr>
        <p:xfrm>
          <a:off x="1167659" y="3369996"/>
          <a:ext cx="6624675" cy="2873336"/>
        </p:xfrm>
        <a:graphic>
          <a:graphicData uri="http://schemas.openxmlformats.org/drawingml/2006/table">
            <a:tbl>
              <a:tblPr firstRow="1" bandRow="1">
                <a:tableStyleId>{5C22544A-7EE6-4342-B048-85BDC9FD1C3A}</a:tableStyleId>
              </a:tblPr>
              <a:tblGrid>
                <a:gridCol w="1324935"/>
                <a:gridCol w="1324935"/>
                <a:gridCol w="1324935"/>
                <a:gridCol w="1324935"/>
                <a:gridCol w="1324935"/>
              </a:tblGrid>
              <a:tr h="77021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s-CL" dirty="0" smtClean="0">
                          <a:solidFill>
                            <a:srgbClr val="FFFF00"/>
                          </a:solidFill>
                        </a:rPr>
                        <a:t>Periodo</a:t>
                      </a:r>
                    </a:p>
                  </a:txBody>
                  <a:tcPr/>
                </a:tc>
                <a:tc>
                  <a:txBody>
                    <a:bodyPr/>
                    <a:lstStyle/>
                    <a:p>
                      <a:pPr algn="ctr"/>
                      <a:r>
                        <a:rPr lang="es-CL" dirty="0" smtClean="0">
                          <a:solidFill>
                            <a:srgbClr val="FFFF00"/>
                          </a:solidFill>
                        </a:rPr>
                        <a:t>Década </a:t>
                      </a:r>
                    </a:p>
                    <a:p>
                      <a:pPr algn="ctr"/>
                      <a:r>
                        <a:rPr lang="es-CL" dirty="0" smtClean="0">
                          <a:solidFill>
                            <a:srgbClr val="FFFF00"/>
                          </a:solidFill>
                        </a:rPr>
                        <a:t>1980-1990</a:t>
                      </a:r>
                    </a:p>
                  </a:txBody>
                  <a:tcPr/>
                </a:tc>
                <a:tc>
                  <a:txBody>
                    <a:bodyPr/>
                    <a:lstStyle/>
                    <a:p>
                      <a:pPr algn="ctr"/>
                      <a:r>
                        <a:rPr lang="es-CL" dirty="0" smtClean="0">
                          <a:solidFill>
                            <a:srgbClr val="FFFF00"/>
                          </a:solidFill>
                        </a:rPr>
                        <a:t>Década </a:t>
                      </a:r>
                    </a:p>
                    <a:p>
                      <a:pPr algn="ctr"/>
                      <a:r>
                        <a:rPr lang="es-CL" dirty="0" smtClean="0">
                          <a:solidFill>
                            <a:srgbClr val="FFFF00"/>
                          </a:solidFill>
                        </a:rPr>
                        <a:t>1990-2000</a:t>
                      </a:r>
                    </a:p>
                    <a:p>
                      <a:endParaRPr lang="es-CL" dirty="0">
                        <a:solidFill>
                          <a:srgbClr val="FFFF00"/>
                        </a:solidFill>
                      </a:endParaRPr>
                    </a:p>
                  </a:txBody>
                  <a:tcPr/>
                </a:tc>
                <a:tc>
                  <a:txBody>
                    <a:bodyPr/>
                    <a:lstStyle/>
                    <a:p>
                      <a:pPr algn="ctr"/>
                      <a:r>
                        <a:rPr lang="es-CL" dirty="0" smtClean="0">
                          <a:solidFill>
                            <a:srgbClr val="FFFF00"/>
                          </a:solidFill>
                        </a:rPr>
                        <a:t>Década</a:t>
                      </a:r>
                    </a:p>
                    <a:p>
                      <a:pPr algn="ctr"/>
                      <a:r>
                        <a:rPr lang="es-CL" dirty="0" smtClean="0">
                          <a:solidFill>
                            <a:srgbClr val="FFFF00"/>
                          </a:solidFill>
                        </a:rPr>
                        <a:t>2000- 2010</a:t>
                      </a:r>
                    </a:p>
                    <a:p>
                      <a:endParaRPr lang="es-CL" dirty="0">
                        <a:solidFill>
                          <a:srgbClr val="FFFF00"/>
                        </a:solidFill>
                      </a:endParaRPr>
                    </a:p>
                  </a:txBody>
                  <a:tcPr/>
                </a:tc>
                <a:tc>
                  <a:txBody>
                    <a:bodyPr/>
                    <a:lstStyle/>
                    <a:p>
                      <a:pPr algn="ctr"/>
                      <a:r>
                        <a:rPr lang="es-CL" dirty="0" smtClean="0">
                          <a:solidFill>
                            <a:srgbClr val="FFFF00"/>
                          </a:solidFill>
                        </a:rPr>
                        <a:t>Década </a:t>
                      </a:r>
                    </a:p>
                    <a:p>
                      <a:pPr algn="ctr"/>
                      <a:r>
                        <a:rPr lang="es-CL" dirty="0" smtClean="0">
                          <a:solidFill>
                            <a:srgbClr val="FFFF00"/>
                          </a:solidFill>
                        </a:rPr>
                        <a:t>2010- al 2014</a:t>
                      </a:r>
                    </a:p>
                    <a:p>
                      <a:endParaRPr lang="es-CL" dirty="0">
                        <a:solidFill>
                          <a:srgbClr val="FFFF00"/>
                        </a:solidFill>
                      </a:endParaRPr>
                    </a:p>
                  </a:txBody>
                  <a:tcPr/>
                </a:tc>
              </a:tr>
              <a:tr h="77021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s-CL" dirty="0" smtClean="0"/>
                        <a:t>Estación  Seca</a:t>
                      </a:r>
                    </a:p>
                    <a:p>
                      <a:endParaRPr lang="es-CL" dirty="0"/>
                    </a:p>
                  </a:txBody>
                  <a:tcPr/>
                </a:tc>
                <a:tc>
                  <a:txBody>
                    <a:bodyPr/>
                    <a:lstStyle/>
                    <a:p>
                      <a:pPr algn="ctr"/>
                      <a:r>
                        <a:rPr lang="es-CL" dirty="0" smtClean="0"/>
                        <a:t>Fecha </a:t>
                      </a:r>
                    </a:p>
                    <a:p>
                      <a:pPr algn="ctr"/>
                      <a:r>
                        <a:rPr lang="es-CL" dirty="0" smtClean="0"/>
                        <a:t>17/03/1989</a:t>
                      </a:r>
                    </a:p>
                    <a:p>
                      <a:endParaRPr lang="es-CL" dirty="0"/>
                    </a:p>
                  </a:txBody>
                  <a:tcPr/>
                </a:tc>
                <a:tc>
                  <a:txBody>
                    <a:bodyPr/>
                    <a:lstStyle/>
                    <a:p>
                      <a:pPr algn="ctr"/>
                      <a:r>
                        <a:rPr lang="es-CL" dirty="0" smtClean="0"/>
                        <a:t>Fecha </a:t>
                      </a:r>
                    </a:p>
                    <a:p>
                      <a:pPr algn="ctr"/>
                      <a:r>
                        <a:rPr lang="es-CL" dirty="0" smtClean="0"/>
                        <a:t>21/06/1995</a:t>
                      </a:r>
                    </a:p>
                    <a:p>
                      <a:endParaRPr lang="es-CL" dirty="0"/>
                    </a:p>
                  </a:txBody>
                  <a:tcPr/>
                </a:tc>
                <a:tc>
                  <a:txBody>
                    <a:bodyPr/>
                    <a:lstStyle/>
                    <a:p>
                      <a:pPr algn="ctr"/>
                      <a:r>
                        <a:rPr lang="es-CL" dirty="0" smtClean="0"/>
                        <a:t>Fecha</a:t>
                      </a:r>
                    </a:p>
                    <a:p>
                      <a:pPr algn="ctr"/>
                      <a:r>
                        <a:rPr lang="es-CL" dirty="0" smtClean="0"/>
                        <a:t>04/03/2008</a:t>
                      </a:r>
                    </a:p>
                    <a:p>
                      <a:endParaRPr lang="es-CL" dirty="0"/>
                    </a:p>
                  </a:txBody>
                  <a:tcPr/>
                </a:tc>
                <a:tc>
                  <a:txBody>
                    <a:bodyPr/>
                    <a:lstStyle/>
                    <a:p>
                      <a:pPr algn="ctr"/>
                      <a:r>
                        <a:rPr lang="es-CL" dirty="0" smtClean="0"/>
                        <a:t>Fecha </a:t>
                      </a:r>
                    </a:p>
                    <a:p>
                      <a:pPr algn="ctr"/>
                      <a:r>
                        <a:rPr lang="es-CL" dirty="0" smtClean="0"/>
                        <a:t>27/07/2014</a:t>
                      </a:r>
                    </a:p>
                    <a:p>
                      <a:endParaRPr lang="es-CL" dirty="0"/>
                    </a:p>
                  </a:txBody>
                  <a:tcPr/>
                </a:tc>
              </a:tr>
              <a:tr h="77021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s-CL" dirty="0" smtClean="0"/>
                        <a:t>Estación Húmeda</a:t>
                      </a:r>
                    </a:p>
                  </a:txBody>
                  <a:tcPr/>
                </a:tc>
                <a:tc>
                  <a:txBody>
                    <a:bodyPr/>
                    <a:lstStyle/>
                    <a:p>
                      <a:pPr algn="ctr"/>
                      <a:r>
                        <a:rPr lang="es-CL" dirty="0" smtClean="0"/>
                        <a:t>Fecha </a:t>
                      </a:r>
                    </a:p>
                    <a:p>
                      <a:pPr algn="ctr"/>
                      <a:r>
                        <a:rPr lang="es-CL" dirty="0" smtClean="0"/>
                        <a:t>27/11/1989</a:t>
                      </a:r>
                    </a:p>
                  </a:txBody>
                  <a:tcPr/>
                </a:tc>
                <a:tc>
                  <a:txBody>
                    <a:bodyPr/>
                    <a:lstStyle/>
                    <a:p>
                      <a:pPr algn="ctr"/>
                      <a:r>
                        <a:rPr lang="es-CL" dirty="0" smtClean="0"/>
                        <a:t>Fecha</a:t>
                      </a:r>
                    </a:p>
                    <a:p>
                      <a:pPr algn="ctr"/>
                      <a:r>
                        <a:rPr lang="es-CL" dirty="0" smtClean="0"/>
                        <a:t>07/12/1995</a:t>
                      </a:r>
                    </a:p>
                  </a:txBody>
                  <a:tcPr/>
                </a:tc>
                <a:tc>
                  <a:txBody>
                    <a:bodyPr/>
                    <a:lstStyle/>
                    <a:p>
                      <a:pPr algn="ctr"/>
                      <a:r>
                        <a:rPr lang="es-CL" dirty="0" smtClean="0"/>
                        <a:t>Fecha</a:t>
                      </a:r>
                    </a:p>
                    <a:p>
                      <a:pPr algn="ctr"/>
                      <a:r>
                        <a:rPr lang="es-CL" dirty="0" smtClean="0"/>
                        <a:t>21/09/2008</a:t>
                      </a:r>
                    </a:p>
                  </a:txBody>
                  <a:tcPr/>
                </a:tc>
                <a:tc>
                  <a:txBody>
                    <a:bodyPr/>
                    <a:lstStyle/>
                    <a:p>
                      <a:pPr algn="ctr"/>
                      <a:r>
                        <a:rPr lang="es-CL" dirty="0" smtClean="0"/>
                        <a:t>Fecha </a:t>
                      </a:r>
                    </a:p>
                    <a:p>
                      <a:pPr algn="ctr"/>
                      <a:r>
                        <a:rPr lang="es-CL" dirty="0" smtClean="0"/>
                        <a:t>16/11/2014</a:t>
                      </a:r>
                    </a:p>
                  </a:txBody>
                  <a:tcPr/>
                </a:tc>
              </a:tr>
            </a:tbl>
          </a:graphicData>
        </a:graphic>
      </p:graphicFrame>
    </p:spTree>
    <p:extLst>
      <p:ext uri="{BB962C8B-B14F-4D97-AF65-F5344CB8AC3E}">
        <p14:creationId xmlns:p14="http://schemas.microsoft.com/office/powerpoint/2010/main" val="1729106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166777504"/>
              </p:ext>
            </p:extLst>
          </p:nvPr>
        </p:nvGraphicFramePr>
        <p:xfrm>
          <a:off x="323528" y="2852936"/>
          <a:ext cx="8496946" cy="3528400"/>
        </p:xfrm>
        <a:graphic>
          <a:graphicData uri="http://schemas.openxmlformats.org/drawingml/2006/table">
            <a:tbl>
              <a:tblPr firstRow="1" firstCol="1" bandRow="1">
                <a:tableStyleId>{5C22544A-7EE6-4342-B048-85BDC9FD1C3A}</a:tableStyleId>
              </a:tblPr>
              <a:tblGrid>
                <a:gridCol w="4248473"/>
                <a:gridCol w="4248473"/>
              </a:tblGrid>
              <a:tr h="352840">
                <a:tc gridSpan="2">
                  <a:txBody>
                    <a:bodyPr/>
                    <a:lstStyle/>
                    <a:p>
                      <a:pPr algn="ctr">
                        <a:lnSpc>
                          <a:spcPct val="107000"/>
                        </a:lnSpc>
                        <a:spcAft>
                          <a:spcPts val="0"/>
                        </a:spcAft>
                        <a:tabLst>
                          <a:tab pos="1400175" algn="l"/>
                        </a:tabLst>
                      </a:pPr>
                      <a:r>
                        <a:rPr lang="es-CL" sz="1800" dirty="0">
                          <a:solidFill>
                            <a:srgbClr val="FFFF00"/>
                          </a:solidFill>
                          <a:effectLst/>
                        </a:rPr>
                        <a:t>Hectáreas de espejo de agua del Lago Peñuelas, de la década del 80’ al 2014</a:t>
                      </a:r>
                      <a:endParaRPr lang="es-ES" sz="1800" dirty="0">
                        <a:solidFill>
                          <a:srgbClr val="FFFF00"/>
                        </a:solidFill>
                        <a:effectLst/>
                        <a:latin typeface="Calibri"/>
                        <a:ea typeface="Calibri"/>
                        <a:cs typeface="Times New Roman"/>
                      </a:endParaRPr>
                    </a:p>
                  </a:txBody>
                  <a:tcPr marL="68580" marR="68580" marT="0" marB="0"/>
                </a:tc>
                <a:tc hMerge="1">
                  <a:txBody>
                    <a:bodyPr/>
                    <a:lstStyle/>
                    <a:p>
                      <a:endParaRPr lang="es-ES"/>
                    </a:p>
                  </a:txBody>
                  <a:tcPr/>
                </a:tc>
              </a:tr>
              <a:tr h="352840">
                <a:tc>
                  <a:txBody>
                    <a:bodyPr/>
                    <a:lstStyle/>
                    <a:p>
                      <a:pPr algn="just">
                        <a:lnSpc>
                          <a:spcPct val="107000"/>
                        </a:lnSpc>
                        <a:spcAft>
                          <a:spcPts val="0"/>
                        </a:spcAft>
                        <a:tabLst>
                          <a:tab pos="1400175" algn="l"/>
                        </a:tabLst>
                      </a:pPr>
                      <a:r>
                        <a:rPr lang="es-CL" sz="1800" dirty="0">
                          <a:solidFill>
                            <a:srgbClr val="FFFF00"/>
                          </a:solidFill>
                          <a:effectLst/>
                        </a:rPr>
                        <a:t>Fecha</a:t>
                      </a:r>
                      <a:endParaRPr lang="es-ES" sz="1800" dirty="0">
                        <a:solidFill>
                          <a:srgbClr val="FFFF00"/>
                        </a:solidFill>
                        <a:effectLst/>
                        <a:latin typeface="Calibri"/>
                        <a:ea typeface="Calibri"/>
                        <a:cs typeface="Times New Roman"/>
                      </a:endParaRPr>
                    </a:p>
                  </a:txBody>
                  <a:tcPr marL="68580" marR="68580" marT="0" marB="0"/>
                </a:tc>
                <a:tc>
                  <a:txBody>
                    <a:bodyPr/>
                    <a:lstStyle/>
                    <a:p>
                      <a:pPr algn="just">
                        <a:lnSpc>
                          <a:spcPct val="107000"/>
                        </a:lnSpc>
                        <a:spcAft>
                          <a:spcPts val="0"/>
                        </a:spcAft>
                        <a:tabLst>
                          <a:tab pos="1400175" algn="l"/>
                        </a:tabLst>
                      </a:pPr>
                      <a:r>
                        <a:rPr lang="es-CL" sz="1800" dirty="0">
                          <a:solidFill>
                            <a:srgbClr val="002060"/>
                          </a:solidFill>
                          <a:effectLst/>
                        </a:rPr>
                        <a:t>Hectáreas</a:t>
                      </a:r>
                      <a:endParaRPr lang="es-ES" sz="1800" dirty="0">
                        <a:solidFill>
                          <a:srgbClr val="002060"/>
                        </a:solidFill>
                        <a:effectLst/>
                        <a:latin typeface="Calibri"/>
                        <a:ea typeface="Calibri"/>
                        <a:cs typeface="Times New Roman"/>
                      </a:endParaRPr>
                    </a:p>
                  </a:txBody>
                  <a:tcPr marL="68580" marR="68580" marT="0" marB="0"/>
                </a:tc>
              </a:tr>
              <a:tr h="352840">
                <a:tc>
                  <a:txBody>
                    <a:bodyPr/>
                    <a:lstStyle/>
                    <a:p>
                      <a:pPr algn="just">
                        <a:lnSpc>
                          <a:spcPct val="107000"/>
                        </a:lnSpc>
                        <a:spcAft>
                          <a:spcPts val="0"/>
                        </a:spcAft>
                        <a:tabLst>
                          <a:tab pos="1400175" algn="l"/>
                        </a:tabLst>
                      </a:pPr>
                      <a:r>
                        <a:rPr lang="es-CL" sz="1800" dirty="0">
                          <a:solidFill>
                            <a:srgbClr val="FFFF00"/>
                          </a:solidFill>
                          <a:effectLst/>
                        </a:rPr>
                        <a:t>17/03/1989</a:t>
                      </a:r>
                      <a:endParaRPr lang="es-ES" sz="1800" dirty="0">
                        <a:solidFill>
                          <a:srgbClr val="FFFF00"/>
                        </a:solidFill>
                        <a:effectLst/>
                        <a:latin typeface="Calibri"/>
                        <a:ea typeface="Calibri"/>
                        <a:cs typeface="Times New Roman"/>
                      </a:endParaRPr>
                    </a:p>
                  </a:txBody>
                  <a:tcPr marL="68580" marR="68580" marT="0" marB="0"/>
                </a:tc>
                <a:tc>
                  <a:txBody>
                    <a:bodyPr/>
                    <a:lstStyle/>
                    <a:p>
                      <a:pPr algn="just">
                        <a:lnSpc>
                          <a:spcPct val="107000"/>
                        </a:lnSpc>
                        <a:spcAft>
                          <a:spcPts val="0"/>
                        </a:spcAft>
                        <a:tabLst>
                          <a:tab pos="1400175" algn="l"/>
                        </a:tabLst>
                      </a:pPr>
                      <a:r>
                        <a:rPr lang="es-CL" sz="1800" dirty="0">
                          <a:solidFill>
                            <a:srgbClr val="002060"/>
                          </a:solidFill>
                          <a:effectLst/>
                        </a:rPr>
                        <a:t>1316.676781</a:t>
                      </a:r>
                      <a:endParaRPr lang="es-ES" sz="1800" dirty="0">
                        <a:solidFill>
                          <a:srgbClr val="002060"/>
                        </a:solidFill>
                        <a:effectLst/>
                        <a:latin typeface="Calibri"/>
                        <a:ea typeface="Calibri"/>
                        <a:cs typeface="Times New Roman"/>
                      </a:endParaRPr>
                    </a:p>
                  </a:txBody>
                  <a:tcPr marL="68580" marR="68580" marT="0" marB="0"/>
                </a:tc>
              </a:tr>
              <a:tr h="352840">
                <a:tc>
                  <a:txBody>
                    <a:bodyPr/>
                    <a:lstStyle/>
                    <a:p>
                      <a:pPr algn="just">
                        <a:lnSpc>
                          <a:spcPct val="107000"/>
                        </a:lnSpc>
                        <a:spcAft>
                          <a:spcPts val="0"/>
                        </a:spcAft>
                        <a:tabLst>
                          <a:tab pos="1400175" algn="l"/>
                        </a:tabLst>
                      </a:pPr>
                      <a:r>
                        <a:rPr lang="es-CL" sz="1800" dirty="0">
                          <a:solidFill>
                            <a:srgbClr val="FFFF00"/>
                          </a:solidFill>
                          <a:effectLst/>
                        </a:rPr>
                        <a:t>27/11/1989</a:t>
                      </a:r>
                      <a:endParaRPr lang="es-ES" sz="1800" dirty="0">
                        <a:solidFill>
                          <a:srgbClr val="FFFF00"/>
                        </a:solidFill>
                        <a:effectLst/>
                        <a:latin typeface="Calibri"/>
                        <a:ea typeface="Calibri"/>
                        <a:cs typeface="Times New Roman"/>
                      </a:endParaRPr>
                    </a:p>
                  </a:txBody>
                  <a:tcPr marL="68580" marR="68580" marT="0" marB="0"/>
                </a:tc>
                <a:tc>
                  <a:txBody>
                    <a:bodyPr/>
                    <a:lstStyle/>
                    <a:p>
                      <a:pPr algn="just">
                        <a:lnSpc>
                          <a:spcPct val="107000"/>
                        </a:lnSpc>
                        <a:spcAft>
                          <a:spcPts val="0"/>
                        </a:spcAft>
                        <a:tabLst>
                          <a:tab pos="1400175" algn="l"/>
                        </a:tabLst>
                      </a:pPr>
                      <a:r>
                        <a:rPr lang="es-CL" sz="1800" dirty="0">
                          <a:solidFill>
                            <a:srgbClr val="002060"/>
                          </a:solidFill>
                          <a:effectLst/>
                        </a:rPr>
                        <a:t>1147.205329</a:t>
                      </a:r>
                      <a:endParaRPr lang="es-ES" sz="1800" dirty="0">
                        <a:solidFill>
                          <a:srgbClr val="002060"/>
                        </a:solidFill>
                        <a:effectLst/>
                        <a:latin typeface="Calibri"/>
                        <a:ea typeface="Calibri"/>
                        <a:cs typeface="Times New Roman"/>
                      </a:endParaRPr>
                    </a:p>
                  </a:txBody>
                  <a:tcPr marL="68580" marR="68580" marT="0" marB="0"/>
                </a:tc>
              </a:tr>
              <a:tr h="352840">
                <a:tc>
                  <a:txBody>
                    <a:bodyPr/>
                    <a:lstStyle/>
                    <a:p>
                      <a:pPr algn="just">
                        <a:lnSpc>
                          <a:spcPct val="107000"/>
                        </a:lnSpc>
                        <a:spcAft>
                          <a:spcPts val="0"/>
                        </a:spcAft>
                        <a:tabLst>
                          <a:tab pos="1400175" algn="l"/>
                        </a:tabLst>
                      </a:pPr>
                      <a:r>
                        <a:rPr lang="es-CL" sz="1800" dirty="0">
                          <a:solidFill>
                            <a:srgbClr val="FFFF00"/>
                          </a:solidFill>
                          <a:effectLst/>
                        </a:rPr>
                        <a:t>21/06/1995</a:t>
                      </a:r>
                      <a:endParaRPr lang="es-ES" sz="1800" dirty="0">
                        <a:solidFill>
                          <a:srgbClr val="FFFF00"/>
                        </a:solidFill>
                        <a:effectLst/>
                        <a:latin typeface="Calibri"/>
                        <a:ea typeface="Calibri"/>
                        <a:cs typeface="Times New Roman"/>
                      </a:endParaRPr>
                    </a:p>
                  </a:txBody>
                  <a:tcPr marL="68580" marR="68580" marT="0" marB="0"/>
                </a:tc>
                <a:tc>
                  <a:txBody>
                    <a:bodyPr/>
                    <a:lstStyle/>
                    <a:p>
                      <a:pPr algn="just">
                        <a:lnSpc>
                          <a:spcPct val="107000"/>
                        </a:lnSpc>
                        <a:spcAft>
                          <a:spcPts val="0"/>
                        </a:spcAft>
                        <a:tabLst>
                          <a:tab pos="1400175" algn="l"/>
                        </a:tabLst>
                      </a:pPr>
                      <a:r>
                        <a:rPr lang="es-CL" sz="1800" dirty="0">
                          <a:solidFill>
                            <a:srgbClr val="002060"/>
                          </a:solidFill>
                          <a:effectLst/>
                        </a:rPr>
                        <a:t>95.061947</a:t>
                      </a:r>
                      <a:endParaRPr lang="es-ES" sz="1800" dirty="0">
                        <a:solidFill>
                          <a:srgbClr val="002060"/>
                        </a:solidFill>
                        <a:effectLst/>
                        <a:latin typeface="Calibri"/>
                        <a:ea typeface="Calibri"/>
                        <a:cs typeface="Times New Roman"/>
                      </a:endParaRPr>
                    </a:p>
                  </a:txBody>
                  <a:tcPr marL="68580" marR="68580" marT="0" marB="0"/>
                </a:tc>
              </a:tr>
              <a:tr h="352840">
                <a:tc>
                  <a:txBody>
                    <a:bodyPr/>
                    <a:lstStyle/>
                    <a:p>
                      <a:pPr algn="just">
                        <a:lnSpc>
                          <a:spcPct val="107000"/>
                        </a:lnSpc>
                        <a:spcAft>
                          <a:spcPts val="0"/>
                        </a:spcAft>
                        <a:tabLst>
                          <a:tab pos="1400175" algn="l"/>
                        </a:tabLst>
                      </a:pPr>
                      <a:r>
                        <a:rPr lang="es-CL" sz="1800" dirty="0">
                          <a:solidFill>
                            <a:srgbClr val="FFFF00"/>
                          </a:solidFill>
                          <a:effectLst/>
                        </a:rPr>
                        <a:t>07/12/1995</a:t>
                      </a:r>
                      <a:endParaRPr lang="es-ES" sz="1800" dirty="0">
                        <a:solidFill>
                          <a:srgbClr val="FFFF00"/>
                        </a:solidFill>
                        <a:effectLst/>
                        <a:latin typeface="Calibri"/>
                        <a:ea typeface="Calibri"/>
                        <a:cs typeface="Times New Roman"/>
                      </a:endParaRPr>
                    </a:p>
                  </a:txBody>
                  <a:tcPr marL="68580" marR="68580" marT="0" marB="0"/>
                </a:tc>
                <a:tc>
                  <a:txBody>
                    <a:bodyPr/>
                    <a:lstStyle/>
                    <a:p>
                      <a:pPr algn="just">
                        <a:lnSpc>
                          <a:spcPct val="107000"/>
                        </a:lnSpc>
                        <a:spcAft>
                          <a:spcPts val="0"/>
                        </a:spcAft>
                        <a:tabLst>
                          <a:tab pos="1400175" algn="l"/>
                        </a:tabLst>
                      </a:pPr>
                      <a:r>
                        <a:rPr lang="es-CL" sz="1800" dirty="0">
                          <a:solidFill>
                            <a:srgbClr val="002060"/>
                          </a:solidFill>
                          <a:effectLst/>
                        </a:rPr>
                        <a:t>176.200348</a:t>
                      </a:r>
                      <a:endParaRPr lang="es-ES" sz="1800" dirty="0">
                        <a:solidFill>
                          <a:srgbClr val="002060"/>
                        </a:solidFill>
                        <a:effectLst/>
                        <a:latin typeface="Calibri"/>
                        <a:ea typeface="Calibri"/>
                        <a:cs typeface="Times New Roman"/>
                      </a:endParaRPr>
                    </a:p>
                  </a:txBody>
                  <a:tcPr marL="68580" marR="68580" marT="0" marB="0"/>
                </a:tc>
              </a:tr>
              <a:tr h="352840">
                <a:tc>
                  <a:txBody>
                    <a:bodyPr/>
                    <a:lstStyle/>
                    <a:p>
                      <a:pPr algn="just">
                        <a:lnSpc>
                          <a:spcPct val="107000"/>
                        </a:lnSpc>
                        <a:spcAft>
                          <a:spcPts val="0"/>
                        </a:spcAft>
                        <a:tabLst>
                          <a:tab pos="1400175" algn="l"/>
                        </a:tabLst>
                      </a:pPr>
                      <a:r>
                        <a:rPr lang="es-CL" sz="1800" dirty="0">
                          <a:solidFill>
                            <a:srgbClr val="FFFF00"/>
                          </a:solidFill>
                          <a:effectLst/>
                        </a:rPr>
                        <a:t>04/03/2008</a:t>
                      </a:r>
                      <a:endParaRPr lang="es-ES" sz="1800" dirty="0">
                        <a:solidFill>
                          <a:srgbClr val="FFFF00"/>
                        </a:solidFill>
                        <a:effectLst/>
                        <a:latin typeface="Calibri"/>
                        <a:ea typeface="Calibri"/>
                        <a:cs typeface="Times New Roman"/>
                      </a:endParaRPr>
                    </a:p>
                  </a:txBody>
                  <a:tcPr marL="68580" marR="68580" marT="0" marB="0"/>
                </a:tc>
                <a:tc>
                  <a:txBody>
                    <a:bodyPr/>
                    <a:lstStyle/>
                    <a:p>
                      <a:pPr algn="just">
                        <a:lnSpc>
                          <a:spcPct val="107000"/>
                        </a:lnSpc>
                        <a:spcAft>
                          <a:spcPts val="0"/>
                        </a:spcAft>
                        <a:tabLst>
                          <a:tab pos="1400175" algn="l"/>
                        </a:tabLst>
                      </a:pPr>
                      <a:r>
                        <a:rPr lang="es-CL" sz="1800" dirty="0">
                          <a:solidFill>
                            <a:srgbClr val="002060"/>
                          </a:solidFill>
                          <a:effectLst/>
                        </a:rPr>
                        <a:t>330.977205</a:t>
                      </a:r>
                      <a:endParaRPr lang="es-ES" sz="1800" dirty="0">
                        <a:solidFill>
                          <a:srgbClr val="002060"/>
                        </a:solidFill>
                        <a:effectLst/>
                        <a:latin typeface="Calibri"/>
                        <a:ea typeface="Calibri"/>
                        <a:cs typeface="Times New Roman"/>
                      </a:endParaRPr>
                    </a:p>
                  </a:txBody>
                  <a:tcPr marL="68580" marR="68580" marT="0" marB="0"/>
                </a:tc>
              </a:tr>
              <a:tr h="352840">
                <a:tc>
                  <a:txBody>
                    <a:bodyPr/>
                    <a:lstStyle/>
                    <a:p>
                      <a:pPr algn="just">
                        <a:lnSpc>
                          <a:spcPct val="107000"/>
                        </a:lnSpc>
                        <a:spcAft>
                          <a:spcPts val="0"/>
                        </a:spcAft>
                        <a:tabLst>
                          <a:tab pos="1400175" algn="l"/>
                        </a:tabLst>
                      </a:pPr>
                      <a:r>
                        <a:rPr lang="es-CL" sz="1800" dirty="0">
                          <a:solidFill>
                            <a:srgbClr val="FFFF00"/>
                          </a:solidFill>
                          <a:effectLst/>
                        </a:rPr>
                        <a:t>21/09/2008</a:t>
                      </a:r>
                      <a:endParaRPr lang="es-ES" sz="1800" dirty="0">
                        <a:solidFill>
                          <a:srgbClr val="FFFF00"/>
                        </a:solidFill>
                        <a:effectLst/>
                        <a:latin typeface="Calibri"/>
                        <a:ea typeface="Calibri"/>
                        <a:cs typeface="Times New Roman"/>
                      </a:endParaRPr>
                    </a:p>
                  </a:txBody>
                  <a:tcPr marL="68580" marR="68580" marT="0" marB="0"/>
                </a:tc>
                <a:tc>
                  <a:txBody>
                    <a:bodyPr/>
                    <a:lstStyle/>
                    <a:p>
                      <a:pPr algn="just">
                        <a:lnSpc>
                          <a:spcPct val="107000"/>
                        </a:lnSpc>
                        <a:spcAft>
                          <a:spcPts val="0"/>
                        </a:spcAft>
                        <a:tabLst>
                          <a:tab pos="1400175" algn="l"/>
                        </a:tabLst>
                      </a:pPr>
                      <a:r>
                        <a:rPr lang="es-CL" sz="1800" dirty="0">
                          <a:solidFill>
                            <a:srgbClr val="002060"/>
                          </a:solidFill>
                          <a:effectLst/>
                        </a:rPr>
                        <a:t>612.916583</a:t>
                      </a:r>
                      <a:endParaRPr lang="es-ES" sz="1800" dirty="0">
                        <a:solidFill>
                          <a:srgbClr val="002060"/>
                        </a:solidFill>
                        <a:effectLst/>
                        <a:latin typeface="Calibri"/>
                        <a:ea typeface="Calibri"/>
                        <a:cs typeface="Times New Roman"/>
                      </a:endParaRPr>
                    </a:p>
                  </a:txBody>
                  <a:tcPr marL="68580" marR="68580" marT="0" marB="0"/>
                </a:tc>
              </a:tr>
              <a:tr h="352840">
                <a:tc>
                  <a:txBody>
                    <a:bodyPr/>
                    <a:lstStyle/>
                    <a:p>
                      <a:pPr algn="just">
                        <a:lnSpc>
                          <a:spcPct val="107000"/>
                        </a:lnSpc>
                        <a:spcAft>
                          <a:spcPts val="0"/>
                        </a:spcAft>
                        <a:tabLst>
                          <a:tab pos="1400175" algn="l"/>
                        </a:tabLst>
                      </a:pPr>
                      <a:r>
                        <a:rPr lang="es-CL" sz="1800" dirty="0">
                          <a:solidFill>
                            <a:srgbClr val="FFFF00"/>
                          </a:solidFill>
                          <a:effectLst/>
                        </a:rPr>
                        <a:t>27/07/2014</a:t>
                      </a:r>
                      <a:endParaRPr lang="es-ES" sz="1800" dirty="0">
                        <a:solidFill>
                          <a:srgbClr val="FFFF00"/>
                        </a:solidFill>
                        <a:effectLst/>
                        <a:latin typeface="Calibri"/>
                        <a:ea typeface="Calibri"/>
                        <a:cs typeface="Times New Roman"/>
                      </a:endParaRPr>
                    </a:p>
                  </a:txBody>
                  <a:tcPr marL="68580" marR="68580" marT="0" marB="0"/>
                </a:tc>
                <a:tc>
                  <a:txBody>
                    <a:bodyPr/>
                    <a:lstStyle/>
                    <a:p>
                      <a:pPr algn="just">
                        <a:lnSpc>
                          <a:spcPct val="107000"/>
                        </a:lnSpc>
                        <a:spcAft>
                          <a:spcPts val="0"/>
                        </a:spcAft>
                        <a:tabLst>
                          <a:tab pos="1400175" algn="l"/>
                        </a:tabLst>
                      </a:pPr>
                      <a:r>
                        <a:rPr lang="es-CL" sz="1800" dirty="0">
                          <a:solidFill>
                            <a:srgbClr val="002060"/>
                          </a:solidFill>
                          <a:effectLst/>
                        </a:rPr>
                        <a:t>275.757656</a:t>
                      </a:r>
                      <a:endParaRPr lang="es-ES" sz="1800" dirty="0">
                        <a:solidFill>
                          <a:srgbClr val="002060"/>
                        </a:solidFill>
                        <a:effectLst/>
                        <a:latin typeface="Calibri"/>
                        <a:ea typeface="Calibri"/>
                        <a:cs typeface="Times New Roman"/>
                      </a:endParaRPr>
                    </a:p>
                  </a:txBody>
                  <a:tcPr marL="68580" marR="68580" marT="0" marB="0"/>
                </a:tc>
              </a:tr>
              <a:tr h="352840">
                <a:tc>
                  <a:txBody>
                    <a:bodyPr/>
                    <a:lstStyle/>
                    <a:p>
                      <a:pPr algn="just">
                        <a:lnSpc>
                          <a:spcPct val="107000"/>
                        </a:lnSpc>
                        <a:spcAft>
                          <a:spcPts val="0"/>
                        </a:spcAft>
                        <a:tabLst>
                          <a:tab pos="1400175" algn="l"/>
                        </a:tabLst>
                      </a:pPr>
                      <a:r>
                        <a:rPr lang="es-CL" sz="1800" dirty="0">
                          <a:solidFill>
                            <a:srgbClr val="FFFF00"/>
                          </a:solidFill>
                          <a:effectLst/>
                        </a:rPr>
                        <a:t>16/11/2014</a:t>
                      </a:r>
                      <a:endParaRPr lang="es-ES" sz="1800" dirty="0">
                        <a:solidFill>
                          <a:srgbClr val="FFFF00"/>
                        </a:solidFill>
                        <a:effectLst/>
                        <a:latin typeface="Calibri"/>
                        <a:ea typeface="Calibri"/>
                        <a:cs typeface="Times New Roman"/>
                      </a:endParaRPr>
                    </a:p>
                  </a:txBody>
                  <a:tcPr marL="68580" marR="68580" marT="0" marB="0"/>
                </a:tc>
                <a:tc>
                  <a:txBody>
                    <a:bodyPr/>
                    <a:lstStyle/>
                    <a:p>
                      <a:pPr algn="just">
                        <a:lnSpc>
                          <a:spcPct val="107000"/>
                        </a:lnSpc>
                        <a:spcAft>
                          <a:spcPts val="0"/>
                        </a:spcAft>
                        <a:tabLst>
                          <a:tab pos="1400175" algn="l"/>
                        </a:tabLst>
                      </a:pPr>
                      <a:r>
                        <a:rPr lang="es-CL" sz="1800" dirty="0">
                          <a:solidFill>
                            <a:srgbClr val="002060"/>
                          </a:solidFill>
                          <a:effectLst/>
                        </a:rPr>
                        <a:t>332.018134</a:t>
                      </a:r>
                      <a:endParaRPr lang="es-ES" sz="1800" dirty="0">
                        <a:solidFill>
                          <a:srgbClr val="002060"/>
                        </a:solidFill>
                        <a:effectLst/>
                        <a:latin typeface="Calibri"/>
                        <a:ea typeface="Calibri"/>
                        <a:cs typeface="Times New Roman"/>
                      </a:endParaRPr>
                    </a:p>
                  </a:txBody>
                  <a:tcPr marL="68580" marR="68580" marT="0" marB="0"/>
                </a:tc>
              </a:tr>
            </a:tbl>
          </a:graphicData>
        </a:graphic>
      </p:graphicFrame>
      <p:sp>
        <p:nvSpPr>
          <p:cNvPr id="3" name="2 Rectángulo"/>
          <p:cNvSpPr/>
          <p:nvPr/>
        </p:nvSpPr>
        <p:spPr>
          <a:xfrm>
            <a:off x="107504" y="404664"/>
            <a:ext cx="8712968" cy="1938992"/>
          </a:xfrm>
          <a:prstGeom prst="rect">
            <a:avLst/>
          </a:prstGeom>
        </p:spPr>
        <p:txBody>
          <a:bodyPr wrap="square">
            <a:spAutoFit/>
          </a:bodyPr>
          <a:lstStyle/>
          <a:p>
            <a:pPr algn="just"/>
            <a:r>
              <a:rPr lang="es-CL" sz="2000" dirty="0" smtClean="0">
                <a:solidFill>
                  <a:srgbClr val="FFFF00"/>
                </a:solidFill>
              </a:rPr>
              <a:t>Es </a:t>
            </a:r>
            <a:r>
              <a:rPr lang="es-CL" sz="2000" dirty="0">
                <a:solidFill>
                  <a:srgbClr val="FFFF00"/>
                </a:solidFill>
              </a:rPr>
              <a:t>importante caracterizar el comportamiento hidrodinámico que tiene el Lago Peñuelas, a través del análisis de las variables que están permanentemente forzando al sistema, tales como el viento, la radiación solar, precipitaciones, caudales afluentes y efluentes, entre otros, con el fin de conocer la estructura térmica y capacidad de mezcla del lago, factores que inciden sobre el nivel trófico del mismo.</a:t>
            </a:r>
            <a:endParaRPr lang="es-ES" sz="2000" dirty="0">
              <a:solidFill>
                <a:srgbClr val="FFFF00"/>
              </a:solidFill>
            </a:endParaRPr>
          </a:p>
        </p:txBody>
      </p:sp>
    </p:spTree>
    <p:extLst>
      <p:ext uri="{BB962C8B-B14F-4D97-AF65-F5344CB8AC3E}">
        <p14:creationId xmlns:p14="http://schemas.microsoft.com/office/powerpoint/2010/main" val="2333236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1 Rectángulo"/>
          <p:cNvSpPr/>
          <p:nvPr/>
        </p:nvSpPr>
        <p:spPr>
          <a:xfrm>
            <a:off x="345410" y="476672"/>
            <a:ext cx="8352928" cy="5909310"/>
          </a:xfrm>
          <a:prstGeom prst="rect">
            <a:avLst/>
          </a:prstGeom>
        </p:spPr>
        <p:txBody>
          <a:bodyPr wrap="square">
            <a:spAutoFit/>
          </a:bodyPr>
          <a:lstStyle/>
          <a:p>
            <a:r>
              <a:rPr lang="es-CL" b="1" dirty="0">
                <a:solidFill>
                  <a:srgbClr val="FF0000"/>
                </a:solidFill>
              </a:rPr>
              <a:t>EQUIPO DE INVESTIGACIÓN DEL PROYECTO </a:t>
            </a:r>
            <a:endParaRPr lang="es-CL" dirty="0">
              <a:solidFill>
                <a:srgbClr val="FF0000"/>
              </a:solidFill>
            </a:endParaRPr>
          </a:p>
          <a:p>
            <a:r>
              <a:rPr lang="es-CL" b="1" dirty="0">
                <a:solidFill>
                  <a:srgbClr val="FFFF00"/>
                </a:solidFill>
              </a:rPr>
              <a:t> </a:t>
            </a:r>
            <a:endParaRPr lang="es-CL" dirty="0">
              <a:solidFill>
                <a:srgbClr val="FFFF00"/>
              </a:solidFill>
            </a:endParaRPr>
          </a:p>
          <a:p>
            <a:r>
              <a:rPr lang="es-CL" dirty="0">
                <a:solidFill>
                  <a:srgbClr val="FFFF00"/>
                </a:solidFill>
              </a:rPr>
              <a:t>El equipo de trabajo del proyecto ha funcionado durante el  año 2014 con los siguientes investigadores:</a:t>
            </a:r>
          </a:p>
          <a:p>
            <a:r>
              <a:rPr lang="es-CL" b="1" dirty="0">
                <a:solidFill>
                  <a:srgbClr val="FFFF00"/>
                </a:solidFill>
              </a:rPr>
              <a:t> </a:t>
            </a:r>
            <a:endParaRPr lang="es-CL" dirty="0">
              <a:solidFill>
                <a:srgbClr val="FFFF00"/>
              </a:solidFill>
            </a:endParaRPr>
          </a:p>
          <a:p>
            <a:r>
              <a:rPr lang="es-CL" b="1" dirty="0">
                <a:solidFill>
                  <a:srgbClr val="FF0000"/>
                </a:solidFill>
              </a:rPr>
              <a:t>CHILE</a:t>
            </a:r>
            <a:endParaRPr lang="es-CL" dirty="0">
              <a:solidFill>
                <a:srgbClr val="FF0000"/>
              </a:solidFill>
            </a:endParaRPr>
          </a:p>
          <a:p>
            <a:r>
              <a:rPr lang="es-CL" b="1" dirty="0">
                <a:solidFill>
                  <a:srgbClr val="FFFF00"/>
                </a:solidFill>
              </a:rPr>
              <a:t> </a:t>
            </a:r>
            <a:endParaRPr lang="es-CL" dirty="0">
              <a:solidFill>
                <a:srgbClr val="FFFF00"/>
              </a:solidFill>
            </a:endParaRPr>
          </a:p>
          <a:p>
            <a:pPr algn="just"/>
            <a:r>
              <a:rPr lang="es-CL" b="1" dirty="0" smtClean="0">
                <a:solidFill>
                  <a:srgbClr val="00FF00"/>
                </a:solidFill>
              </a:rPr>
              <a:t>Roberto </a:t>
            </a:r>
            <a:r>
              <a:rPr lang="es-CL" b="1" dirty="0">
                <a:solidFill>
                  <a:srgbClr val="00FF00"/>
                </a:solidFill>
              </a:rPr>
              <a:t>Richardson </a:t>
            </a:r>
            <a:r>
              <a:rPr lang="es-CL" b="1" dirty="0" smtClean="0">
                <a:solidFill>
                  <a:srgbClr val="00FF00"/>
                </a:solidFill>
              </a:rPr>
              <a:t>Varas: </a:t>
            </a:r>
            <a:r>
              <a:rPr lang="es-CL" dirty="0" smtClean="0">
                <a:solidFill>
                  <a:srgbClr val="FFFF00"/>
                </a:solidFill>
              </a:rPr>
              <a:t>Ingeniero, Doctor </a:t>
            </a:r>
            <a:r>
              <a:rPr lang="es-CL" dirty="0">
                <a:solidFill>
                  <a:srgbClr val="FFFF00"/>
                </a:solidFill>
              </a:rPr>
              <a:t>en Geografía Presidente del Grupo de Trabajo de Percepción Remota y SIG “PERSIG” Comité Oceanográfico Nacional “CONA”.</a:t>
            </a:r>
          </a:p>
          <a:p>
            <a:pPr algn="just"/>
            <a:r>
              <a:rPr lang="es-CL" b="1" dirty="0">
                <a:solidFill>
                  <a:srgbClr val="00FF00"/>
                </a:solidFill>
              </a:rPr>
              <a:t>Manuel Muñoz </a:t>
            </a:r>
            <a:r>
              <a:rPr lang="es-CL" b="1" dirty="0" err="1" smtClean="0">
                <a:solidFill>
                  <a:srgbClr val="00FF00"/>
                </a:solidFill>
              </a:rPr>
              <a:t>Luza</a:t>
            </a:r>
            <a:r>
              <a:rPr lang="es-CL" b="1" dirty="0" smtClean="0">
                <a:solidFill>
                  <a:srgbClr val="00FF00"/>
                </a:solidFill>
              </a:rPr>
              <a:t>: </a:t>
            </a:r>
            <a:r>
              <a:rPr lang="es-CL" dirty="0" smtClean="0">
                <a:solidFill>
                  <a:srgbClr val="FFFF00"/>
                </a:solidFill>
              </a:rPr>
              <a:t>Geógrafo</a:t>
            </a:r>
            <a:r>
              <a:rPr lang="es-CL" dirty="0">
                <a:solidFill>
                  <a:srgbClr val="FFFF00"/>
                </a:solidFill>
              </a:rPr>
              <a:t>, Profesor Titular Ciencias Terrestre Ambientales de la Universidad de las Américas.</a:t>
            </a:r>
          </a:p>
          <a:p>
            <a:pPr algn="just"/>
            <a:r>
              <a:rPr lang="es-CL" b="1" dirty="0">
                <a:solidFill>
                  <a:srgbClr val="00FF00"/>
                </a:solidFill>
              </a:rPr>
              <a:t>Flavia Landeros </a:t>
            </a:r>
            <a:r>
              <a:rPr lang="es-CL" b="1" dirty="0" smtClean="0">
                <a:solidFill>
                  <a:srgbClr val="00FF00"/>
                </a:solidFill>
              </a:rPr>
              <a:t>Cáceres: </a:t>
            </a:r>
            <a:r>
              <a:rPr lang="es-CL" dirty="0" smtClean="0">
                <a:solidFill>
                  <a:srgbClr val="FFFF00"/>
                </a:solidFill>
              </a:rPr>
              <a:t>Geógrafa</a:t>
            </a:r>
            <a:r>
              <a:rPr lang="es-CL" dirty="0">
                <a:solidFill>
                  <a:srgbClr val="FFFF00"/>
                </a:solidFill>
              </a:rPr>
              <a:t>, Relatora del Grupo de Trabajo de Percepción Remota y SIG “PERSIG” </a:t>
            </a:r>
            <a:r>
              <a:rPr lang="es-CL" dirty="0" smtClean="0">
                <a:solidFill>
                  <a:srgbClr val="FFFF00"/>
                </a:solidFill>
              </a:rPr>
              <a:t>Profesora de  Universidad Nacional Andrés Bello y </a:t>
            </a:r>
            <a:r>
              <a:rPr lang="es-CL" dirty="0">
                <a:solidFill>
                  <a:srgbClr val="FFFF00"/>
                </a:solidFill>
              </a:rPr>
              <a:t>Asesora externa de Consultora BITECMA.</a:t>
            </a:r>
          </a:p>
          <a:p>
            <a:pPr algn="just"/>
            <a:r>
              <a:rPr lang="es-CL" b="1" dirty="0">
                <a:solidFill>
                  <a:srgbClr val="00FF00"/>
                </a:solidFill>
              </a:rPr>
              <a:t>Víctor Contreras </a:t>
            </a:r>
            <a:r>
              <a:rPr lang="es-CL" b="1" dirty="0" smtClean="0">
                <a:solidFill>
                  <a:srgbClr val="00FF00"/>
                </a:solidFill>
              </a:rPr>
              <a:t>Celis: </a:t>
            </a:r>
            <a:r>
              <a:rPr lang="es-CL" dirty="0" smtClean="0">
                <a:solidFill>
                  <a:srgbClr val="FFFF00"/>
                </a:solidFill>
              </a:rPr>
              <a:t>Geógrafo</a:t>
            </a:r>
            <a:r>
              <a:rPr lang="es-CL" dirty="0">
                <a:solidFill>
                  <a:srgbClr val="FFFF00"/>
                </a:solidFill>
              </a:rPr>
              <a:t>, Empresa AQUASYS proyecto “Diagnóstico para el Fortalecimiento de Juntas de Vigilancia Zona Centro”.</a:t>
            </a:r>
          </a:p>
          <a:p>
            <a:pPr algn="just"/>
            <a:r>
              <a:rPr lang="es-CL" b="1" dirty="0">
                <a:solidFill>
                  <a:srgbClr val="FFFF00"/>
                </a:solidFill>
              </a:rPr>
              <a:t> </a:t>
            </a:r>
            <a:endParaRPr lang="es-CL" dirty="0">
              <a:solidFill>
                <a:srgbClr val="FFFF00"/>
              </a:solidFill>
            </a:endParaRPr>
          </a:p>
          <a:p>
            <a:pPr algn="just"/>
            <a:r>
              <a:rPr lang="es-CL" b="1" dirty="0">
                <a:solidFill>
                  <a:srgbClr val="FFFF00"/>
                </a:solidFill>
              </a:rPr>
              <a:t>Institución</a:t>
            </a:r>
            <a:endParaRPr lang="es-CL" dirty="0">
              <a:solidFill>
                <a:srgbClr val="FFFF00"/>
              </a:solidFill>
            </a:endParaRPr>
          </a:p>
          <a:p>
            <a:pPr algn="just"/>
            <a:r>
              <a:rPr lang="es-CL" b="1" dirty="0">
                <a:solidFill>
                  <a:srgbClr val="FFFF00"/>
                </a:solidFill>
              </a:rPr>
              <a:t>PATROCINANTE:	</a:t>
            </a:r>
            <a:r>
              <a:rPr lang="es-CL" dirty="0">
                <a:solidFill>
                  <a:srgbClr val="FFFF00"/>
                </a:solidFill>
              </a:rPr>
              <a:t>COMITÉ OCEANOGRAFICO NACIONAL</a:t>
            </a:r>
            <a:r>
              <a:rPr lang="es-CL" b="1" dirty="0">
                <a:solidFill>
                  <a:srgbClr val="FFFF00"/>
                </a:solidFill>
              </a:rPr>
              <a:t> “CONA”</a:t>
            </a:r>
            <a:endParaRPr lang="es-CL" dirty="0">
              <a:solidFill>
                <a:srgbClr val="FFFF00"/>
              </a:solidFill>
            </a:endParaRPr>
          </a:p>
          <a:p>
            <a:pPr algn="just"/>
            <a:r>
              <a:rPr lang="es-CL" b="1" dirty="0">
                <a:solidFill>
                  <a:srgbClr val="FFFF00"/>
                </a:solidFill>
              </a:rPr>
              <a:t>COOPERADORA:	</a:t>
            </a:r>
            <a:r>
              <a:rPr lang="es-CL" dirty="0">
                <a:solidFill>
                  <a:srgbClr val="FFFF00"/>
                </a:solidFill>
              </a:rPr>
              <a:t>CORPORACION NACIONAL FORESTAL</a:t>
            </a:r>
            <a:r>
              <a:rPr lang="es-CL" b="1" dirty="0">
                <a:solidFill>
                  <a:srgbClr val="FFFF00"/>
                </a:solidFill>
              </a:rPr>
              <a:t> “CONAF</a:t>
            </a:r>
            <a:r>
              <a:rPr lang="es-CL" b="1" dirty="0" smtClean="0">
                <a:solidFill>
                  <a:srgbClr val="FFFF00"/>
                </a:solidFill>
              </a:rPr>
              <a:t>” </a:t>
            </a:r>
            <a:r>
              <a:rPr lang="es-CL" dirty="0" smtClean="0">
                <a:solidFill>
                  <a:srgbClr val="FFFF00"/>
                </a:solidFill>
              </a:rPr>
              <a:t>RESERVA </a:t>
            </a:r>
            <a:r>
              <a:rPr lang="es-CL" dirty="0">
                <a:solidFill>
                  <a:srgbClr val="FFFF00"/>
                </a:solidFill>
              </a:rPr>
              <a:t>NACIONAL LAGO </a:t>
            </a:r>
            <a:r>
              <a:rPr lang="es-CL" dirty="0" smtClean="0">
                <a:solidFill>
                  <a:srgbClr val="FFFF00"/>
                </a:solidFill>
              </a:rPr>
              <a:t>PEÑUELAS</a:t>
            </a:r>
            <a:endParaRPr lang="es-CL" dirty="0">
              <a:solidFill>
                <a:srgbClr val="FFFF00"/>
              </a:solidFill>
            </a:endParaRPr>
          </a:p>
        </p:txBody>
      </p:sp>
    </p:spTree>
    <p:extLst>
      <p:ext uri="{BB962C8B-B14F-4D97-AF65-F5344CB8AC3E}">
        <p14:creationId xmlns:p14="http://schemas.microsoft.com/office/powerpoint/2010/main" val="3339582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Imagen 3" descr="21061995"/>
          <p:cNvPicPr>
            <a:picLocks noChangeAspect="1" noChangeArrowheads="1"/>
          </p:cNvPicPr>
          <p:nvPr/>
        </p:nvPicPr>
        <p:blipFill rotWithShape="1">
          <a:blip r:embed="rId2">
            <a:extLst>
              <a:ext uri="{28A0092B-C50C-407E-A947-70E740481C1C}">
                <a14:useLocalDpi xmlns:a14="http://schemas.microsoft.com/office/drawing/2010/main" val="0"/>
              </a:ext>
            </a:extLst>
          </a:blip>
          <a:srcRect l="41928" t="36446" r="32939" b="28325"/>
          <a:stretch/>
        </p:blipFill>
        <p:spPr bwMode="auto">
          <a:xfrm>
            <a:off x="1586411" y="2186596"/>
            <a:ext cx="1761454" cy="10470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Imagen 2" descr="27111989"/>
          <p:cNvPicPr>
            <a:picLocks noChangeAspect="1" noChangeArrowheads="1"/>
          </p:cNvPicPr>
          <p:nvPr/>
        </p:nvPicPr>
        <p:blipFill>
          <a:blip r:embed="rId3" cstate="print">
            <a:extLst>
              <a:ext uri="{28A0092B-C50C-407E-A947-70E740481C1C}">
                <a14:useLocalDpi xmlns:a14="http://schemas.microsoft.com/office/drawing/2010/main" val="0"/>
              </a:ext>
            </a:extLst>
          </a:blip>
          <a:srcRect l="44476" t="10010" r="9686"/>
          <a:stretch>
            <a:fillRect/>
          </a:stretch>
        </p:blipFill>
        <p:spPr bwMode="auto">
          <a:xfrm>
            <a:off x="5177380" y="403228"/>
            <a:ext cx="1855865" cy="1544263"/>
          </a:xfrm>
          <a:prstGeom prst="rect">
            <a:avLst/>
          </a:prstGeom>
          <a:noFill/>
          <a:extLst>
            <a:ext uri="{909E8E84-426E-40DD-AFC4-6F175D3DCCD1}">
              <a14:hiddenFill xmlns:a14="http://schemas.microsoft.com/office/drawing/2010/main">
                <a:solidFill>
                  <a:srgbClr val="FFFFFF"/>
                </a:solidFill>
              </a14:hiddenFill>
            </a:ext>
          </a:extLst>
        </p:spPr>
      </p:pic>
      <p:pic>
        <p:nvPicPr>
          <p:cNvPr id="2053" name="Imagen 4" descr="07121995"/>
          <p:cNvPicPr>
            <a:picLocks noChangeAspect="1" noChangeArrowheads="1"/>
          </p:cNvPicPr>
          <p:nvPr/>
        </p:nvPicPr>
        <p:blipFill rotWithShape="1">
          <a:blip r:embed="rId4">
            <a:extLst>
              <a:ext uri="{28A0092B-C50C-407E-A947-70E740481C1C}">
                <a14:useLocalDpi xmlns:a14="http://schemas.microsoft.com/office/drawing/2010/main" val="0"/>
              </a:ext>
            </a:extLst>
          </a:blip>
          <a:srcRect l="43631" t="33241" r="32097" b="25922"/>
          <a:stretch/>
        </p:blipFill>
        <p:spPr bwMode="auto">
          <a:xfrm>
            <a:off x="5568054" y="2262086"/>
            <a:ext cx="1360488" cy="9715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Imagen 1" descr="17031989"/>
          <p:cNvPicPr>
            <a:picLocks noChangeAspect="1" noChangeArrowheads="1"/>
          </p:cNvPicPr>
          <p:nvPr/>
        </p:nvPicPr>
        <p:blipFill>
          <a:blip r:embed="rId5" cstate="print">
            <a:extLst>
              <a:ext uri="{28A0092B-C50C-407E-A947-70E740481C1C}">
                <a14:useLocalDpi xmlns:a14="http://schemas.microsoft.com/office/drawing/2010/main" val="0"/>
              </a:ext>
            </a:extLst>
          </a:blip>
          <a:srcRect l="44136" t="8411" r="10197"/>
          <a:stretch>
            <a:fillRect/>
          </a:stretch>
        </p:blipFill>
        <p:spPr bwMode="auto">
          <a:xfrm>
            <a:off x="1544902" y="414862"/>
            <a:ext cx="1802962" cy="15326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n 5" descr="04032008"/>
          <p:cNvPicPr>
            <a:picLocks noChangeAspect="1" noChangeArrowheads="1"/>
          </p:cNvPicPr>
          <p:nvPr/>
        </p:nvPicPr>
        <p:blipFill>
          <a:blip r:embed="rId6">
            <a:extLst>
              <a:ext uri="{28A0092B-C50C-407E-A947-70E740481C1C}">
                <a14:useLocalDpi xmlns:a14="http://schemas.microsoft.com/office/drawing/2010/main" val="0"/>
              </a:ext>
            </a:extLst>
          </a:blip>
          <a:srcRect l="44473" t="26830" r="31589" b="18295"/>
          <a:stretch>
            <a:fillRect/>
          </a:stretch>
        </p:blipFill>
        <p:spPr bwMode="auto">
          <a:xfrm>
            <a:off x="1567361" y="3637081"/>
            <a:ext cx="1492471" cy="1304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n 6" descr="21092008"/>
          <p:cNvPicPr>
            <a:picLocks noChangeAspect="1" noChangeArrowheads="1"/>
          </p:cNvPicPr>
          <p:nvPr/>
        </p:nvPicPr>
        <p:blipFill>
          <a:blip r:embed="rId7" cstate="print">
            <a:extLst>
              <a:ext uri="{28A0092B-C50C-407E-A947-70E740481C1C}">
                <a14:useLocalDpi xmlns:a14="http://schemas.microsoft.com/office/drawing/2010/main" val="0"/>
              </a:ext>
            </a:extLst>
          </a:blip>
          <a:srcRect l="43954" t="16817" r="21745" b="16312"/>
          <a:stretch>
            <a:fillRect/>
          </a:stretch>
        </p:blipFill>
        <p:spPr bwMode="auto">
          <a:xfrm>
            <a:off x="5436096" y="3568625"/>
            <a:ext cx="1693890" cy="1400394"/>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7" descr="27072014"/>
          <p:cNvPicPr>
            <a:picLocks noChangeAspect="1" noChangeArrowheads="1"/>
          </p:cNvPicPr>
          <p:nvPr/>
        </p:nvPicPr>
        <p:blipFill>
          <a:blip r:embed="rId8">
            <a:extLst>
              <a:ext uri="{28A0092B-C50C-407E-A947-70E740481C1C}">
                <a14:useLocalDpi xmlns:a14="http://schemas.microsoft.com/office/drawing/2010/main" val="0"/>
              </a:ext>
            </a:extLst>
          </a:blip>
          <a:srcRect l="43456" t="30843" r="33286" b="23920"/>
          <a:stretch>
            <a:fillRect/>
          </a:stretch>
        </p:blipFill>
        <p:spPr bwMode="auto">
          <a:xfrm>
            <a:off x="1586410" y="5487840"/>
            <a:ext cx="13049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8" descr="16112014"/>
          <p:cNvPicPr>
            <a:picLocks noChangeAspect="1" noChangeArrowheads="1"/>
          </p:cNvPicPr>
          <p:nvPr/>
        </p:nvPicPr>
        <p:blipFill>
          <a:blip r:embed="rId9">
            <a:extLst>
              <a:ext uri="{28A0092B-C50C-407E-A947-70E740481C1C}">
                <a14:useLocalDpi xmlns:a14="http://schemas.microsoft.com/office/drawing/2010/main" val="0"/>
              </a:ext>
            </a:extLst>
          </a:blip>
          <a:srcRect l="43796" t="25627" r="31589" b="19897"/>
          <a:stretch>
            <a:fillRect/>
          </a:stretch>
        </p:blipFill>
        <p:spPr bwMode="auto">
          <a:xfrm>
            <a:off x="5652120" y="5294793"/>
            <a:ext cx="1381125"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9"/>
          <p:cNvSpPr>
            <a:spLocks noChangeArrowheads="1"/>
          </p:cNvSpPr>
          <p:nvPr/>
        </p:nvSpPr>
        <p:spPr bwMode="auto">
          <a:xfrm>
            <a:off x="251519" y="-2232"/>
            <a:ext cx="83529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 sz="24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ESPEJO DE AGUA DEL LAGO PEÑUELAS, DÉCADA DEL 80’ AL 2014</a:t>
            </a:r>
            <a:endParaRPr kumimoji="0" lang="es-ES" altLang="es-ES" sz="2400" b="0" i="0" u="none" strike="noStrike" cap="none" normalizeH="0" baseline="0" dirty="0" smtClean="0">
              <a:ln>
                <a:noFill/>
              </a:ln>
              <a:solidFill>
                <a:srgbClr val="FFFF00"/>
              </a:solidFill>
              <a:effectLst/>
              <a:latin typeface="Arial" pitchFamily="34" charset="0"/>
              <a:cs typeface="Arial" pitchFamily="34" charset="0"/>
            </a:endParaRPr>
          </a:p>
        </p:txBody>
      </p:sp>
      <p:sp>
        <p:nvSpPr>
          <p:cNvPr id="4" name="Rectangle 10"/>
          <p:cNvSpPr>
            <a:spLocks noChangeArrowheads="1"/>
          </p:cNvSpPr>
          <p:nvPr/>
        </p:nvSpPr>
        <p:spPr bwMode="auto">
          <a:xfrm rot="10800000" flipV="1">
            <a:off x="1752087" y="1892754"/>
            <a:ext cx="5675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s-CL" altLang="es-ES"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17/03/1989                                                       </a:t>
            </a:r>
            <a:r>
              <a:rPr lang="es-CL" altLang="es-ES" b="1" dirty="0" smtClean="0">
                <a:solidFill>
                  <a:srgbClr val="FFFF00"/>
                </a:solidFill>
                <a:latin typeface="Calibri" pitchFamily="34" charset="0"/>
                <a:ea typeface="Calibri" pitchFamily="34" charset="0"/>
                <a:cs typeface="Times New Roman" pitchFamily="18" charset="0"/>
              </a:rPr>
              <a:t>27/11/1989</a:t>
            </a:r>
            <a:endParaRPr lang="es-ES" altLang="es-ES" b="1" dirty="0">
              <a:solidFill>
                <a:srgbClr val="FFFF00"/>
              </a:solidFill>
              <a:latin typeface="Arial" pitchFamily="34" charset="0"/>
              <a:cs typeface="Arial" pitchFamily="34" charset="0"/>
            </a:endParaRPr>
          </a:p>
        </p:txBody>
      </p:sp>
      <p:sp>
        <p:nvSpPr>
          <p:cNvPr id="5" name="Rectangle 11"/>
          <p:cNvSpPr>
            <a:spLocks noChangeArrowheads="1"/>
          </p:cNvSpPr>
          <p:nvPr/>
        </p:nvSpPr>
        <p:spPr bwMode="auto">
          <a:xfrm>
            <a:off x="1567361" y="3199293"/>
            <a:ext cx="6026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 sz="1100" b="0"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             </a:t>
            </a:r>
            <a:r>
              <a:rPr kumimoji="0" lang="es-CL" altLang="es-ES"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21/06/1995                                                      07/12/1995</a:t>
            </a:r>
            <a:endParaRPr kumimoji="0" lang="es-ES" altLang="es-ES" b="1" i="0" u="none" strike="noStrike" cap="none" normalizeH="0" baseline="0" dirty="0" smtClean="0">
              <a:ln>
                <a:noFill/>
              </a:ln>
              <a:solidFill>
                <a:srgbClr val="FFFF00"/>
              </a:solidFill>
              <a:effectLst/>
              <a:latin typeface="Arial" pitchFamily="34" charset="0"/>
              <a:cs typeface="Arial" pitchFamily="34" charset="0"/>
            </a:endParaRPr>
          </a:p>
        </p:txBody>
      </p:sp>
      <p:sp>
        <p:nvSpPr>
          <p:cNvPr id="6" name="Rectangle 12"/>
          <p:cNvSpPr>
            <a:spLocks noChangeArrowheads="1"/>
          </p:cNvSpPr>
          <p:nvPr/>
        </p:nvSpPr>
        <p:spPr bwMode="auto">
          <a:xfrm>
            <a:off x="490476" y="1124744"/>
            <a:ext cx="761747"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714375" algn="l"/>
              </a:tabLst>
              <a:defRPr>
                <a:solidFill>
                  <a:schemeClr val="tx1"/>
                </a:solidFill>
                <a:latin typeface="Arial" pitchFamily="34" charset="0"/>
                <a:cs typeface="Arial" pitchFamily="34" charset="0"/>
              </a:defRPr>
            </a:lvl1pPr>
            <a:lvl2pPr fontAlgn="base">
              <a:spcBef>
                <a:spcPct val="0"/>
              </a:spcBef>
              <a:spcAft>
                <a:spcPct val="0"/>
              </a:spcAft>
              <a:tabLst>
                <a:tab pos="714375" algn="l"/>
              </a:tabLst>
              <a:defRPr>
                <a:solidFill>
                  <a:schemeClr val="tx1"/>
                </a:solidFill>
                <a:latin typeface="Arial" pitchFamily="34" charset="0"/>
                <a:cs typeface="Arial" pitchFamily="34" charset="0"/>
              </a:defRPr>
            </a:lvl2pPr>
            <a:lvl3pPr fontAlgn="base">
              <a:spcBef>
                <a:spcPct val="0"/>
              </a:spcBef>
              <a:spcAft>
                <a:spcPct val="0"/>
              </a:spcAft>
              <a:tabLst>
                <a:tab pos="714375" algn="l"/>
              </a:tabLst>
              <a:defRPr>
                <a:solidFill>
                  <a:schemeClr val="tx1"/>
                </a:solidFill>
                <a:latin typeface="Arial" pitchFamily="34" charset="0"/>
                <a:cs typeface="Arial" pitchFamily="34" charset="0"/>
              </a:defRPr>
            </a:lvl3pPr>
            <a:lvl4pPr fontAlgn="base">
              <a:spcBef>
                <a:spcPct val="0"/>
              </a:spcBef>
              <a:spcAft>
                <a:spcPct val="0"/>
              </a:spcAft>
              <a:tabLst>
                <a:tab pos="714375" algn="l"/>
              </a:tabLst>
              <a:defRPr>
                <a:solidFill>
                  <a:schemeClr val="tx1"/>
                </a:solidFill>
                <a:latin typeface="Arial" pitchFamily="34" charset="0"/>
                <a:cs typeface="Arial" pitchFamily="34" charset="0"/>
              </a:defRPr>
            </a:lvl4pPr>
            <a:lvl5pPr fontAlgn="base">
              <a:spcBef>
                <a:spcPct val="0"/>
              </a:spcBef>
              <a:spcAft>
                <a:spcPct val="0"/>
              </a:spcAft>
              <a:tabLst>
                <a:tab pos="714375" algn="l"/>
              </a:tabLst>
              <a:defRPr>
                <a:solidFill>
                  <a:schemeClr val="tx1"/>
                </a:solidFill>
                <a:latin typeface="Arial" pitchFamily="34" charset="0"/>
                <a:cs typeface="Arial" pitchFamily="34" charset="0"/>
              </a:defRPr>
            </a:lvl5pPr>
            <a:lvl6pPr fontAlgn="base">
              <a:spcBef>
                <a:spcPct val="0"/>
              </a:spcBef>
              <a:spcAft>
                <a:spcPct val="0"/>
              </a:spcAft>
              <a:tabLst>
                <a:tab pos="714375" algn="l"/>
              </a:tabLst>
              <a:defRPr>
                <a:solidFill>
                  <a:schemeClr val="tx1"/>
                </a:solidFill>
                <a:latin typeface="Arial" pitchFamily="34" charset="0"/>
                <a:cs typeface="Arial" pitchFamily="34" charset="0"/>
              </a:defRPr>
            </a:lvl6pPr>
            <a:lvl7pPr fontAlgn="base">
              <a:spcBef>
                <a:spcPct val="0"/>
              </a:spcBef>
              <a:spcAft>
                <a:spcPct val="0"/>
              </a:spcAft>
              <a:tabLst>
                <a:tab pos="714375" algn="l"/>
              </a:tabLst>
              <a:defRPr>
                <a:solidFill>
                  <a:schemeClr val="tx1"/>
                </a:solidFill>
                <a:latin typeface="Arial" pitchFamily="34" charset="0"/>
                <a:cs typeface="Arial" pitchFamily="34" charset="0"/>
              </a:defRPr>
            </a:lvl7pPr>
            <a:lvl8pPr fontAlgn="base">
              <a:spcBef>
                <a:spcPct val="0"/>
              </a:spcBef>
              <a:spcAft>
                <a:spcPct val="0"/>
              </a:spcAft>
              <a:tabLst>
                <a:tab pos="714375" algn="l"/>
              </a:tabLst>
              <a:defRPr>
                <a:solidFill>
                  <a:schemeClr val="tx1"/>
                </a:solidFill>
                <a:latin typeface="Arial" pitchFamily="34" charset="0"/>
                <a:cs typeface="Arial" pitchFamily="34" charset="0"/>
              </a:defRPr>
            </a:lvl8pPr>
            <a:lvl9pPr fontAlgn="base">
              <a:spcBef>
                <a:spcPct val="0"/>
              </a:spcBef>
              <a:spcAft>
                <a:spcPct val="0"/>
              </a:spcAft>
              <a:tabLst>
                <a:tab pos="714375" algn="l"/>
              </a:tabLs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14375" algn="l"/>
              </a:tabLst>
            </a:pPr>
            <a:r>
              <a:rPr kumimoji="0" lang="es-CL" altLang="es-E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s-ES" alt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14375" algn="l"/>
              </a:tabLst>
            </a:pPr>
            <a:endParaRPr kumimoji="0" lang="es-ES" alt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13"/>
          <p:cNvSpPr>
            <a:spLocks noChangeArrowheads="1"/>
          </p:cNvSpPr>
          <p:nvPr/>
        </p:nvSpPr>
        <p:spPr bwMode="auto">
          <a:xfrm>
            <a:off x="1189036" y="4954332"/>
            <a:ext cx="64778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714375" algn="l"/>
              </a:tabLst>
              <a:defRPr>
                <a:solidFill>
                  <a:schemeClr val="tx1"/>
                </a:solidFill>
                <a:latin typeface="Arial" pitchFamily="34" charset="0"/>
                <a:cs typeface="Arial" pitchFamily="34" charset="0"/>
              </a:defRPr>
            </a:lvl1pPr>
            <a:lvl2pPr fontAlgn="base">
              <a:spcBef>
                <a:spcPct val="0"/>
              </a:spcBef>
              <a:spcAft>
                <a:spcPct val="0"/>
              </a:spcAft>
              <a:tabLst>
                <a:tab pos="714375" algn="l"/>
              </a:tabLst>
              <a:defRPr>
                <a:solidFill>
                  <a:schemeClr val="tx1"/>
                </a:solidFill>
                <a:latin typeface="Arial" pitchFamily="34" charset="0"/>
                <a:cs typeface="Arial" pitchFamily="34" charset="0"/>
              </a:defRPr>
            </a:lvl2pPr>
            <a:lvl3pPr fontAlgn="base">
              <a:spcBef>
                <a:spcPct val="0"/>
              </a:spcBef>
              <a:spcAft>
                <a:spcPct val="0"/>
              </a:spcAft>
              <a:tabLst>
                <a:tab pos="714375" algn="l"/>
              </a:tabLst>
              <a:defRPr>
                <a:solidFill>
                  <a:schemeClr val="tx1"/>
                </a:solidFill>
                <a:latin typeface="Arial" pitchFamily="34" charset="0"/>
                <a:cs typeface="Arial" pitchFamily="34" charset="0"/>
              </a:defRPr>
            </a:lvl3pPr>
            <a:lvl4pPr fontAlgn="base">
              <a:spcBef>
                <a:spcPct val="0"/>
              </a:spcBef>
              <a:spcAft>
                <a:spcPct val="0"/>
              </a:spcAft>
              <a:tabLst>
                <a:tab pos="714375" algn="l"/>
              </a:tabLst>
              <a:defRPr>
                <a:solidFill>
                  <a:schemeClr val="tx1"/>
                </a:solidFill>
                <a:latin typeface="Arial" pitchFamily="34" charset="0"/>
                <a:cs typeface="Arial" pitchFamily="34" charset="0"/>
              </a:defRPr>
            </a:lvl4pPr>
            <a:lvl5pPr fontAlgn="base">
              <a:spcBef>
                <a:spcPct val="0"/>
              </a:spcBef>
              <a:spcAft>
                <a:spcPct val="0"/>
              </a:spcAft>
              <a:tabLst>
                <a:tab pos="714375" algn="l"/>
              </a:tabLst>
              <a:defRPr>
                <a:solidFill>
                  <a:schemeClr val="tx1"/>
                </a:solidFill>
                <a:latin typeface="Arial" pitchFamily="34" charset="0"/>
                <a:cs typeface="Arial" pitchFamily="34" charset="0"/>
              </a:defRPr>
            </a:lvl5pPr>
            <a:lvl6pPr fontAlgn="base">
              <a:spcBef>
                <a:spcPct val="0"/>
              </a:spcBef>
              <a:spcAft>
                <a:spcPct val="0"/>
              </a:spcAft>
              <a:tabLst>
                <a:tab pos="714375" algn="l"/>
              </a:tabLst>
              <a:defRPr>
                <a:solidFill>
                  <a:schemeClr val="tx1"/>
                </a:solidFill>
                <a:latin typeface="Arial" pitchFamily="34" charset="0"/>
                <a:cs typeface="Arial" pitchFamily="34" charset="0"/>
              </a:defRPr>
            </a:lvl6pPr>
            <a:lvl7pPr fontAlgn="base">
              <a:spcBef>
                <a:spcPct val="0"/>
              </a:spcBef>
              <a:spcAft>
                <a:spcPct val="0"/>
              </a:spcAft>
              <a:tabLst>
                <a:tab pos="714375" algn="l"/>
              </a:tabLst>
              <a:defRPr>
                <a:solidFill>
                  <a:schemeClr val="tx1"/>
                </a:solidFill>
                <a:latin typeface="Arial" pitchFamily="34" charset="0"/>
                <a:cs typeface="Arial" pitchFamily="34" charset="0"/>
              </a:defRPr>
            </a:lvl7pPr>
            <a:lvl8pPr fontAlgn="base">
              <a:spcBef>
                <a:spcPct val="0"/>
              </a:spcBef>
              <a:spcAft>
                <a:spcPct val="0"/>
              </a:spcAft>
              <a:tabLst>
                <a:tab pos="714375" algn="l"/>
              </a:tabLst>
              <a:defRPr>
                <a:solidFill>
                  <a:schemeClr val="tx1"/>
                </a:solidFill>
                <a:latin typeface="Arial" pitchFamily="34" charset="0"/>
                <a:cs typeface="Arial" pitchFamily="34" charset="0"/>
              </a:defRPr>
            </a:lvl8pPr>
            <a:lvl9pPr fontAlgn="base">
              <a:spcBef>
                <a:spcPct val="0"/>
              </a:spcBef>
              <a:spcAft>
                <a:spcPct val="0"/>
              </a:spcAft>
              <a:tabLst>
                <a:tab pos="7143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714375" algn="l"/>
              </a:tabLst>
            </a:pPr>
            <a:r>
              <a:rPr kumimoji="0" lang="es-CL" altLang="es-E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s-CL" altLang="es-ES"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04/03/2008                                                     21/09/2008</a:t>
            </a:r>
            <a:endParaRPr kumimoji="0" lang="es-ES" altLang="es-ES" b="1" i="0" u="none" strike="noStrike" cap="none" normalizeH="0" baseline="0" dirty="0" smtClean="0">
              <a:ln>
                <a:noFill/>
              </a:ln>
              <a:solidFill>
                <a:srgbClr val="FFFF00"/>
              </a:solidFill>
              <a:effectLst/>
            </a:endParaRPr>
          </a:p>
        </p:txBody>
      </p:sp>
      <p:sp>
        <p:nvSpPr>
          <p:cNvPr id="8" name="Rectangle 14"/>
          <p:cNvSpPr>
            <a:spLocks noChangeArrowheads="1"/>
          </p:cNvSpPr>
          <p:nvPr/>
        </p:nvSpPr>
        <p:spPr bwMode="auto">
          <a:xfrm>
            <a:off x="1219354" y="6543009"/>
            <a:ext cx="67221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1400175" algn="l"/>
              </a:tabLst>
              <a:defRPr>
                <a:solidFill>
                  <a:schemeClr val="tx1"/>
                </a:solidFill>
                <a:latin typeface="Arial" pitchFamily="34" charset="0"/>
                <a:cs typeface="Arial" pitchFamily="34" charset="0"/>
              </a:defRPr>
            </a:lvl1pPr>
            <a:lvl2pPr fontAlgn="base">
              <a:spcBef>
                <a:spcPct val="0"/>
              </a:spcBef>
              <a:spcAft>
                <a:spcPct val="0"/>
              </a:spcAft>
              <a:tabLst>
                <a:tab pos="1400175" algn="l"/>
              </a:tabLst>
              <a:defRPr>
                <a:solidFill>
                  <a:schemeClr val="tx1"/>
                </a:solidFill>
                <a:latin typeface="Arial" pitchFamily="34" charset="0"/>
                <a:cs typeface="Arial" pitchFamily="34" charset="0"/>
              </a:defRPr>
            </a:lvl2pPr>
            <a:lvl3pPr fontAlgn="base">
              <a:spcBef>
                <a:spcPct val="0"/>
              </a:spcBef>
              <a:spcAft>
                <a:spcPct val="0"/>
              </a:spcAft>
              <a:tabLst>
                <a:tab pos="1400175" algn="l"/>
              </a:tabLst>
              <a:defRPr>
                <a:solidFill>
                  <a:schemeClr val="tx1"/>
                </a:solidFill>
                <a:latin typeface="Arial" pitchFamily="34" charset="0"/>
                <a:cs typeface="Arial" pitchFamily="34" charset="0"/>
              </a:defRPr>
            </a:lvl3pPr>
            <a:lvl4pPr fontAlgn="base">
              <a:spcBef>
                <a:spcPct val="0"/>
              </a:spcBef>
              <a:spcAft>
                <a:spcPct val="0"/>
              </a:spcAft>
              <a:tabLst>
                <a:tab pos="1400175" algn="l"/>
              </a:tabLst>
              <a:defRPr>
                <a:solidFill>
                  <a:schemeClr val="tx1"/>
                </a:solidFill>
                <a:latin typeface="Arial" pitchFamily="34" charset="0"/>
                <a:cs typeface="Arial" pitchFamily="34" charset="0"/>
              </a:defRPr>
            </a:lvl4pPr>
            <a:lvl5pPr fontAlgn="base">
              <a:spcBef>
                <a:spcPct val="0"/>
              </a:spcBef>
              <a:spcAft>
                <a:spcPct val="0"/>
              </a:spcAft>
              <a:tabLst>
                <a:tab pos="1400175" algn="l"/>
              </a:tabLst>
              <a:defRPr>
                <a:solidFill>
                  <a:schemeClr val="tx1"/>
                </a:solidFill>
                <a:latin typeface="Arial" pitchFamily="34" charset="0"/>
                <a:cs typeface="Arial" pitchFamily="34" charset="0"/>
              </a:defRPr>
            </a:lvl5pPr>
            <a:lvl6pPr fontAlgn="base">
              <a:spcBef>
                <a:spcPct val="0"/>
              </a:spcBef>
              <a:spcAft>
                <a:spcPct val="0"/>
              </a:spcAft>
              <a:tabLst>
                <a:tab pos="1400175" algn="l"/>
              </a:tabLst>
              <a:defRPr>
                <a:solidFill>
                  <a:schemeClr val="tx1"/>
                </a:solidFill>
                <a:latin typeface="Arial" pitchFamily="34" charset="0"/>
                <a:cs typeface="Arial" pitchFamily="34" charset="0"/>
              </a:defRPr>
            </a:lvl6pPr>
            <a:lvl7pPr fontAlgn="base">
              <a:spcBef>
                <a:spcPct val="0"/>
              </a:spcBef>
              <a:spcAft>
                <a:spcPct val="0"/>
              </a:spcAft>
              <a:tabLst>
                <a:tab pos="1400175" algn="l"/>
              </a:tabLst>
              <a:defRPr>
                <a:solidFill>
                  <a:schemeClr val="tx1"/>
                </a:solidFill>
                <a:latin typeface="Arial" pitchFamily="34" charset="0"/>
                <a:cs typeface="Arial" pitchFamily="34" charset="0"/>
              </a:defRPr>
            </a:lvl7pPr>
            <a:lvl8pPr fontAlgn="base">
              <a:spcBef>
                <a:spcPct val="0"/>
              </a:spcBef>
              <a:spcAft>
                <a:spcPct val="0"/>
              </a:spcAft>
              <a:tabLst>
                <a:tab pos="1400175" algn="l"/>
              </a:tabLst>
              <a:defRPr>
                <a:solidFill>
                  <a:schemeClr val="tx1"/>
                </a:solidFill>
                <a:latin typeface="Arial" pitchFamily="34" charset="0"/>
                <a:cs typeface="Arial" pitchFamily="34" charset="0"/>
              </a:defRPr>
            </a:lvl8pPr>
            <a:lvl9pPr fontAlgn="base">
              <a:spcBef>
                <a:spcPct val="0"/>
              </a:spcBef>
              <a:spcAft>
                <a:spcPct val="0"/>
              </a:spcAft>
              <a:tabLst>
                <a:tab pos="14001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400175" algn="l"/>
              </a:tabLst>
            </a:pPr>
            <a:r>
              <a:rPr kumimoji="0" lang="es-CL" altLang="es-ES" sz="1100" b="0"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                  </a:t>
            </a:r>
            <a:r>
              <a:rPr kumimoji="0" lang="es-CL" altLang="es-ES" b="0"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 </a:t>
            </a:r>
            <a:r>
              <a:rPr kumimoji="0" lang="es-CL" altLang="es-ES"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27/07/2014                                                       16/11/2014</a:t>
            </a:r>
            <a:endParaRPr kumimoji="0" lang="es-ES" altLang="es-ES" b="1" i="0" u="none" strike="noStrike" cap="none" normalizeH="0" baseline="0" dirty="0" smtClean="0">
              <a:ln>
                <a:noFill/>
              </a:ln>
              <a:solidFill>
                <a:srgbClr val="FFFF00"/>
              </a:solidFill>
              <a:effectLst/>
            </a:endParaRPr>
          </a:p>
        </p:txBody>
      </p:sp>
      <p:sp>
        <p:nvSpPr>
          <p:cNvPr id="9" name="8 Rectángulo"/>
          <p:cNvSpPr/>
          <p:nvPr/>
        </p:nvSpPr>
        <p:spPr>
          <a:xfrm>
            <a:off x="1299079" y="1161860"/>
            <a:ext cx="906017" cy="261610"/>
          </a:xfrm>
          <a:prstGeom prst="rect">
            <a:avLst/>
          </a:prstGeom>
        </p:spPr>
        <p:txBody>
          <a:bodyPr wrap="none">
            <a:spAutoFit/>
          </a:bodyPr>
          <a:lstStyle/>
          <a:p>
            <a:pPr lvl="0" fontAlgn="base">
              <a:spcBef>
                <a:spcPct val="0"/>
              </a:spcBef>
              <a:spcAft>
                <a:spcPct val="0"/>
              </a:spcAft>
              <a:tabLst>
                <a:tab pos="714375" algn="l"/>
              </a:tabLst>
            </a:pPr>
            <a:r>
              <a:rPr lang="es-CL" altLang="es-ES" sz="1100" dirty="0">
                <a:solidFill>
                  <a:prstClr val="black"/>
                </a:solidFill>
                <a:latin typeface="Calibri" pitchFamily="34" charset="0"/>
                <a:ea typeface="Calibri" pitchFamily="34" charset="0"/>
                <a:cs typeface="Times New Roman" pitchFamily="18" charset="0"/>
              </a:rPr>
              <a:t>	</a:t>
            </a:r>
            <a:endParaRPr lang="es-ES" altLang="es-ES" sz="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694459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326" t="14063" r="27783" b="23222"/>
          <a:stretch/>
        </p:blipFill>
        <p:spPr bwMode="auto">
          <a:xfrm>
            <a:off x="2163718" y="112408"/>
            <a:ext cx="2247178" cy="155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326" t="14063" r="27783" b="23222"/>
          <a:stretch/>
        </p:blipFill>
        <p:spPr bwMode="auto">
          <a:xfrm>
            <a:off x="4478146" y="98807"/>
            <a:ext cx="2247177" cy="155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7380312" y="519469"/>
            <a:ext cx="1168590" cy="369332"/>
          </a:xfrm>
          <a:prstGeom prst="rect">
            <a:avLst/>
          </a:prstGeom>
        </p:spPr>
        <p:txBody>
          <a:bodyPr wrap="none">
            <a:spAutoFit/>
          </a:bodyPr>
          <a:lstStyle/>
          <a:p>
            <a:r>
              <a:rPr lang="es-CL" dirty="0">
                <a:solidFill>
                  <a:schemeClr val="bg1"/>
                </a:solidFill>
              </a:rPr>
              <a:t>Década 80</a:t>
            </a:r>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797" t="13802" r="10835" b="13542"/>
          <a:stretch/>
        </p:blipFill>
        <p:spPr bwMode="auto">
          <a:xfrm>
            <a:off x="2163718" y="1719955"/>
            <a:ext cx="2257637"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479" t="14063" r="8784" b="12760"/>
          <a:stretch/>
        </p:blipFill>
        <p:spPr bwMode="auto">
          <a:xfrm>
            <a:off x="4484507" y="1723457"/>
            <a:ext cx="2240816" cy="1602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7524328" y="3987666"/>
            <a:ext cx="1455527" cy="369332"/>
          </a:xfrm>
          <a:prstGeom prst="rect">
            <a:avLst/>
          </a:prstGeom>
        </p:spPr>
        <p:txBody>
          <a:bodyPr wrap="none">
            <a:spAutoFit/>
          </a:bodyPr>
          <a:lstStyle/>
          <a:p>
            <a:r>
              <a:rPr lang="es-CL" dirty="0" smtClean="0">
                <a:solidFill>
                  <a:schemeClr val="bg1"/>
                </a:solidFill>
              </a:rPr>
              <a:t>Década 2000</a:t>
            </a:r>
            <a:endParaRPr lang="es-CL" dirty="0">
              <a:solidFill>
                <a:schemeClr val="bg1"/>
              </a:solidFill>
            </a:endParaRPr>
          </a:p>
        </p:txBody>
      </p:sp>
      <p:sp>
        <p:nvSpPr>
          <p:cNvPr id="8" name="7 Rectángulo"/>
          <p:cNvSpPr/>
          <p:nvPr/>
        </p:nvSpPr>
        <p:spPr>
          <a:xfrm>
            <a:off x="7384892" y="2112787"/>
            <a:ext cx="1168590" cy="369332"/>
          </a:xfrm>
          <a:prstGeom prst="rect">
            <a:avLst/>
          </a:prstGeom>
        </p:spPr>
        <p:txBody>
          <a:bodyPr wrap="none">
            <a:spAutoFit/>
          </a:bodyPr>
          <a:lstStyle/>
          <a:p>
            <a:r>
              <a:rPr lang="es-CL" dirty="0">
                <a:solidFill>
                  <a:schemeClr val="bg1"/>
                </a:solidFill>
              </a:rPr>
              <a:t>Década 90</a:t>
            </a:r>
          </a:p>
        </p:txBody>
      </p:sp>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775" t="16927" r="9078" b="14844"/>
          <a:stretch/>
        </p:blipFill>
        <p:spPr bwMode="auto">
          <a:xfrm>
            <a:off x="2169618" y="3383389"/>
            <a:ext cx="2259785" cy="1631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432" t="14062" r="21815" b="25000"/>
          <a:stretch/>
        </p:blipFill>
        <p:spPr bwMode="auto">
          <a:xfrm>
            <a:off x="4474008" y="3383391"/>
            <a:ext cx="2251315" cy="1631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7524328" y="5460576"/>
            <a:ext cx="1402628" cy="369332"/>
          </a:xfrm>
          <a:prstGeom prst="rect">
            <a:avLst/>
          </a:prstGeom>
        </p:spPr>
        <p:txBody>
          <a:bodyPr wrap="none">
            <a:spAutoFit/>
          </a:bodyPr>
          <a:lstStyle/>
          <a:p>
            <a:r>
              <a:rPr lang="es-CL" dirty="0">
                <a:solidFill>
                  <a:schemeClr val="bg1"/>
                </a:solidFill>
              </a:rPr>
              <a:t>Década </a:t>
            </a:r>
            <a:r>
              <a:rPr lang="es-CL" dirty="0" smtClean="0">
                <a:solidFill>
                  <a:schemeClr val="bg1"/>
                </a:solidFill>
              </a:rPr>
              <a:t>2010</a:t>
            </a:r>
            <a:endParaRPr lang="es-CL" dirty="0">
              <a:solidFill>
                <a:schemeClr val="bg1"/>
              </a:solidFill>
            </a:endParaRPr>
          </a:p>
        </p:txBody>
      </p:sp>
      <p:pic>
        <p:nvPicPr>
          <p:cNvPr id="1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528" t="15365" r="15520" b="19271"/>
          <a:stretch/>
        </p:blipFill>
        <p:spPr bwMode="auto">
          <a:xfrm>
            <a:off x="2162505" y="5052430"/>
            <a:ext cx="2266898" cy="161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017" t="18490" r="13763" b="16666"/>
          <a:stretch/>
        </p:blipFill>
        <p:spPr bwMode="auto">
          <a:xfrm>
            <a:off x="4484507" y="5052430"/>
            <a:ext cx="2214926" cy="161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11560" y="537528"/>
            <a:ext cx="1168590" cy="369332"/>
          </a:xfrm>
          <a:prstGeom prst="rect">
            <a:avLst/>
          </a:prstGeom>
        </p:spPr>
        <p:txBody>
          <a:bodyPr wrap="none">
            <a:spAutoFit/>
          </a:bodyPr>
          <a:lstStyle/>
          <a:p>
            <a:r>
              <a:rPr lang="es-CL" dirty="0">
                <a:solidFill>
                  <a:schemeClr val="bg1"/>
                </a:solidFill>
              </a:rPr>
              <a:t>Década 80</a:t>
            </a:r>
          </a:p>
        </p:txBody>
      </p:sp>
      <p:sp>
        <p:nvSpPr>
          <p:cNvPr id="15" name="14 Rectángulo"/>
          <p:cNvSpPr/>
          <p:nvPr/>
        </p:nvSpPr>
        <p:spPr>
          <a:xfrm>
            <a:off x="611560" y="2340032"/>
            <a:ext cx="1168590" cy="369332"/>
          </a:xfrm>
          <a:prstGeom prst="rect">
            <a:avLst/>
          </a:prstGeom>
        </p:spPr>
        <p:txBody>
          <a:bodyPr wrap="none">
            <a:spAutoFit/>
          </a:bodyPr>
          <a:lstStyle/>
          <a:p>
            <a:r>
              <a:rPr lang="es-CL" dirty="0">
                <a:solidFill>
                  <a:schemeClr val="bg1"/>
                </a:solidFill>
              </a:rPr>
              <a:t>Década 90</a:t>
            </a:r>
          </a:p>
        </p:txBody>
      </p:sp>
      <p:sp>
        <p:nvSpPr>
          <p:cNvPr id="16" name="15 Rectángulo"/>
          <p:cNvSpPr/>
          <p:nvPr/>
        </p:nvSpPr>
        <p:spPr>
          <a:xfrm>
            <a:off x="671559" y="4062644"/>
            <a:ext cx="1402628" cy="369332"/>
          </a:xfrm>
          <a:prstGeom prst="rect">
            <a:avLst/>
          </a:prstGeom>
        </p:spPr>
        <p:txBody>
          <a:bodyPr wrap="none">
            <a:spAutoFit/>
          </a:bodyPr>
          <a:lstStyle/>
          <a:p>
            <a:r>
              <a:rPr lang="es-CL" dirty="0">
                <a:solidFill>
                  <a:schemeClr val="bg1"/>
                </a:solidFill>
              </a:rPr>
              <a:t>Década </a:t>
            </a:r>
            <a:r>
              <a:rPr lang="es-CL" dirty="0" smtClean="0">
                <a:solidFill>
                  <a:schemeClr val="bg1"/>
                </a:solidFill>
              </a:rPr>
              <a:t>2000</a:t>
            </a:r>
            <a:endParaRPr lang="es-CL" dirty="0">
              <a:solidFill>
                <a:schemeClr val="bg1"/>
              </a:solidFill>
            </a:endParaRPr>
          </a:p>
        </p:txBody>
      </p:sp>
      <p:sp>
        <p:nvSpPr>
          <p:cNvPr id="17" name="16 Rectángulo"/>
          <p:cNvSpPr/>
          <p:nvPr/>
        </p:nvSpPr>
        <p:spPr>
          <a:xfrm>
            <a:off x="611560" y="5477630"/>
            <a:ext cx="1402628" cy="369332"/>
          </a:xfrm>
          <a:prstGeom prst="rect">
            <a:avLst/>
          </a:prstGeom>
        </p:spPr>
        <p:txBody>
          <a:bodyPr wrap="none">
            <a:spAutoFit/>
          </a:bodyPr>
          <a:lstStyle/>
          <a:p>
            <a:r>
              <a:rPr lang="es-CL" dirty="0">
                <a:solidFill>
                  <a:schemeClr val="bg1"/>
                </a:solidFill>
              </a:rPr>
              <a:t>Década </a:t>
            </a:r>
            <a:r>
              <a:rPr lang="es-CL" dirty="0" smtClean="0">
                <a:solidFill>
                  <a:schemeClr val="bg1"/>
                </a:solidFill>
              </a:rPr>
              <a:t>2010</a:t>
            </a:r>
            <a:endParaRPr lang="es-CL" dirty="0">
              <a:solidFill>
                <a:schemeClr val="bg1"/>
              </a:solidFill>
            </a:endParaRPr>
          </a:p>
        </p:txBody>
      </p:sp>
      <p:cxnSp>
        <p:nvCxnSpPr>
          <p:cNvPr id="19" name="18 Conector recto de flecha"/>
          <p:cNvCxnSpPr/>
          <p:nvPr/>
        </p:nvCxnSpPr>
        <p:spPr>
          <a:xfrm>
            <a:off x="938369" y="906860"/>
            <a:ext cx="12241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932290" y="2709364"/>
            <a:ext cx="12241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890727" y="4446796"/>
            <a:ext cx="12241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890727" y="5867874"/>
            <a:ext cx="12241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flipH="1">
            <a:off x="6825399" y="877294"/>
            <a:ext cx="12241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flipH="1">
            <a:off x="6768244" y="2518050"/>
            <a:ext cx="12241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flipH="1">
            <a:off x="6825399" y="4356998"/>
            <a:ext cx="12241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flipH="1">
            <a:off x="6768244" y="5823455"/>
            <a:ext cx="12241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03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33635" y="3109245"/>
            <a:ext cx="1814989" cy="369332"/>
          </a:xfrm>
          <a:prstGeom prst="rect">
            <a:avLst/>
          </a:prstGeom>
          <a:noFill/>
        </p:spPr>
        <p:txBody>
          <a:bodyPr wrap="square" rtlCol="0">
            <a:spAutoFit/>
          </a:bodyPr>
          <a:lstStyle/>
          <a:p>
            <a:pPr algn="just"/>
            <a:r>
              <a:rPr lang="es-CL" b="1" dirty="0" smtClean="0">
                <a:solidFill>
                  <a:srgbClr val="FFFF00"/>
                </a:solidFill>
              </a:rPr>
              <a:t>Herramientas</a:t>
            </a:r>
            <a:endParaRPr lang="es-CL" b="1" dirty="0">
              <a:solidFill>
                <a:srgbClr val="FFFF00"/>
              </a:solidFill>
            </a:endParaRPr>
          </a:p>
        </p:txBody>
      </p:sp>
      <p:sp>
        <p:nvSpPr>
          <p:cNvPr id="5" name="CuadroTexto 4"/>
          <p:cNvSpPr txBox="1"/>
          <p:nvPr/>
        </p:nvSpPr>
        <p:spPr>
          <a:xfrm>
            <a:off x="2348771" y="4777758"/>
            <a:ext cx="2494430" cy="646331"/>
          </a:xfrm>
          <a:prstGeom prst="rect">
            <a:avLst/>
          </a:prstGeom>
          <a:noFill/>
        </p:spPr>
        <p:txBody>
          <a:bodyPr wrap="square" rtlCol="0">
            <a:spAutoFit/>
          </a:bodyPr>
          <a:lstStyle/>
          <a:p>
            <a:r>
              <a:rPr lang="es-CL" dirty="0" smtClean="0">
                <a:solidFill>
                  <a:srgbClr val="FFFF00"/>
                </a:solidFill>
              </a:rPr>
              <a:t>Software PCI Geomática versión 9.1.</a:t>
            </a:r>
            <a:endParaRPr lang="es-CL" dirty="0">
              <a:solidFill>
                <a:srgbClr val="FFFF00"/>
              </a:solidFill>
            </a:endParaRPr>
          </a:p>
        </p:txBody>
      </p:sp>
      <p:sp>
        <p:nvSpPr>
          <p:cNvPr id="6" name="CuadroTexto 5"/>
          <p:cNvSpPr txBox="1"/>
          <p:nvPr/>
        </p:nvSpPr>
        <p:spPr>
          <a:xfrm>
            <a:off x="2348771" y="5607571"/>
            <a:ext cx="2122397" cy="369332"/>
          </a:xfrm>
          <a:prstGeom prst="rect">
            <a:avLst/>
          </a:prstGeom>
          <a:noFill/>
        </p:spPr>
        <p:txBody>
          <a:bodyPr wrap="square" rtlCol="0">
            <a:spAutoFit/>
          </a:bodyPr>
          <a:lstStyle/>
          <a:p>
            <a:r>
              <a:rPr lang="es-CL" dirty="0" smtClean="0">
                <a:solidFill>
                  <a:srgbClr val="FFFF00"/>
                </a:solidFill>
              </a:rPr>
              <a:t>Software ArcGis 10.2</a:t>
            </a:r>
            <a:endParaRPr lang="es-CL" dirty="0">
              <a:solidFill>
                <a:srgbClr val="FFFF00"/>
              </a:solidFill>
            </a:endParaRPr>
          </a:p>
        </p:txBody>
      </p:sp>
      <p:sp>
        <p:nvSpPr>
          <p:cNvPr id="7" name="CuadroTexto 6"/>
          <p:cNvSpPr txBox="1"/>
          <p:nvPr/>
        </p:nvSpPr>
        <p:spPr>
          <a:xfrm>
            <a:off x="2348771" y="4004730"/>
            <a:ext cx="1840009" cy="369332"/>
          </a:xfrm>
          <a:prstGeom prst="rect">
            <a:avLst/>
          </a:prstGeom>
          <a:noFill/>
        </p:spPr>
        <p:txBody>
          <a:bodyPr wrap="square" rtlCol="0">
            <a:spAutoFit/>
          </a:bodyPr>
          <a:lstStyle/>
          <a:p>
            <a:r>
              <a:rPr lang="es-CL" dirty="0" smtClean="0">
                <a:solidFill>
                  <a:srgbClr val="FFFF00"/>
                </a:solidFill>
              </a:rPr>
              <a:t>GPS Garmin 62 </a:t>
            </a:r>
            <a:r>
              <a:rPr lang="es-CL" dirty="0" err="1" smtClean="0">
                <a:solidFill>
                  <a:srgbClr val="FFFF00"/>
                </a:solidFill>
              </a:rPr>
              <a:t>sc</a:t>
            </a:r>
            <a:endParaRPr lang="es-CL" dirty="0">
              <a:solidFill>
                <a:srgbClr val="FFFF00"/>
              </a:solidFill>
            </a:endParaRPr>
          </a:p>
        </p:txBody>
      </p:sp>
      <p:sp>
        <p:nvSpPr>
          <p:cNvPr id="17" name="CuadroTexto 16"/>
          <p:cNvSpPr txBox="1"/>
          <p:nvPr/>
        </p:nvSpPr>
        <p:spPr>
          <a:xfrm>
            <a:off x="207306" y="1213220"/>
            <a:ext cx="4482637" cy="369332"/>
          </a:xfrm>
          <a:prstGeom prst="rect">
            <a:avLst/>
          </a:prstGeom>
          <a:noFill/>
        </p:spPr>
        <p:txBody>
          <a:bodyPr wrap="square" rtlCol="0">
            <a:spAutoFit/>
          </a:bodyPr>
          <a:lstStyle/>
          <a:p>
            <a:pPr algn="ctr"/>
            <a:r>
              <a:rPr lang="es-CL" b="1" dirty="0" smtClean="0">
                <a:solidFill>
                  <a:srgbClr val="FFFF00"/>
                </a:solidFill>
              </a:rPr>
              <a:t>Obtención de datos georreferenciados</a:t>
            </a:r>
            <a:endParaRPr lang="es-CL" b="1" dirty="0">
              <a:solidFill>
                <a:srgbClr val="FFFF00"/>
              </a:solidFill>
            </a:endParaRPr>
          </a:p>
        </p:txBody>
      </p:sp>
      <p:sp>
        <p:nvSpPr>
          <p:cNvPr id="18" name="CuadroTexto 17"/>
          <p:cNvSpPr txBox="1"/>
          <p:nvPr/>
        </p:nvSpPr>
        <p:spPr>
          <a:xfrm>
            <a:off x="2848541" y="1844029"/>
            <a:ext cx="5851705" cy="369332"/>
          </a:xfrm>
          <a:prstGeom prst="rect">
            <a:avLst/>
          </a:prstGeom>
          <a:noFill/>
        </p:spPr>
        <p:txBody>
          <a:bodyPr wrap="square" rtlCol="0">
            <a:spAutoFit/>
          </a:bodyPr>
          <a:lstStyle/>
          <a:p>
            <a:r>
              <a:rPr lang="es-CL" dirty="0" smtClean="0">
                <a:solidFill>
                  <a:srgbClr val="FFFF00"/>
                </a:solidFill>
              </a:rPr>
              <a:t>www.inpe.br (Instituto nacional de pesquisas </a:t>
            </a:r>
            <a:r>
              <a:rPr lang="es-CL" dirty="0" err="1" smtClean="0">
                <a:solidFill>
                  <a:srgbClr val="FFFF00"/>
                </a:solidFill>
              </a:rPr>
              <a:t>espaciais</a:t>
            </a:r>
            <a:r>
              <a:rPr lang="es-CL" dirty="0" smtClean="0">
                <a:solidFill>
                  <a:srgbClr val="FFFF00"/>
                </a:solidFill>
              </a:rPr>
              <a:t>)</a:t>
            </a:r>
            <a:endParaRPr lang="es-CL" dirty="0">
              <a:solidFill>
                <a:srgbClr val="FFFF00"/>
              </a:solidFill>
            </a:endParaRPr>
          </a:p>
        </p:txBody>
      </p:sp>
      <p:sp>
        <p:nvSpPr>
          <p:cNvPr id="19" name="CuadroTexto 18"/>
          <p:cNvSpPr txBox="1"/>
          <p:nvPr/>
        </p:nvSpPr>
        <p:spPr>
          <a:xfrm>
            <a:off x="2848542" y="2570890"/>
            <a:ext cx="5609658" cy="369332"/>
          </a:xfrm>
          <a:prstGeom prst="rect">
            <a:avLst/>
          </a:prstGeom>
          <a:noFill/>
        </p:spPr>
        <p:txBody>
          <a:bodyPr wrap="square" rtlCol="0">
            <a:spAutoFit/>
          </a:bodyPr>
          <a:lstStyle/>
          <a:p>
            <a:r>
              <a:rPr lang="es-CL" dirty="0" smtClean="0">
                <a:solidFill>
                  <a:srgbClr val="FFFF00"/>
                </a:solidFill>
              </a:rPr>
              <a:t>www.usgs.gov (servicio geológico de los Estados Unidos)  </a:t>
            </a:r>
            <a:endParaRPr lang="es-CL" dirty="0">
              <a:solidFill>
                <a:srgbClr val="FFFF00"/>
              </a:solidFill>
            </a:endParaRPr>
          </a:p>
        </p:txBody>
      </p:sp>
      <p:cxnSp>
        <p:nvCxnSpPr>
          <p:cNvPr id="21" name="Conector angular 20"/>
          <p:cNvCxnSpPr>
            <a:stCxn id="17" idx="2"/>
            <a:endCxn id="18" idx="1"/>
          </p:cNvCxnSpPr>
          <p:nvPr/>
        </p:nvCxnSpPr>
        <p:spPr>
          <a:xfrm rot="16200000" flipH="1">
            <a:off x="2425512" y="1605665"/>
            <a:ext cx="446143" cy="399916"/>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p:cNvCxnSpPr>
            <a:stCxn id="17" idx="2"/>
            <a:endCxn id="19" idx="1"/>
          </p:cNvCxnSpPr>
          <p:nvPr/>
        </p:nvCxnSpPr>
        <p:spPr>
          <a:xfrm rot="16200000" flipH="1">
            <a:off x="2062081" y="1969095"/>
            <a:ext cx="1173004" cy="399917"/>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5500434" y="5120228"/>
            <a:ext cx="2494430" cy="646331"/>
          </a:xfrm>
          <a:prstGeom prst="rect">
            <a:avLst/>
          </a:prstGeom>
          <a:noFill/>
        </p:spPr>
        <p:txBody>
          <a:bodyPr wrap="square" rtlCol="0">
            <a:spAutoFit/>
          </a:bodyPr>
          <a:lstStyle/>
          <a:p>
            <a:r>
              <a:rPr lang="es-CL" dirty="0" smtClean="0">
                <a:solidFill>
                  <a:srgbClr val="FFFF00"/>
                </a:solidFill>
              </a:rPr>
              <a:t>Procesamiento de imágenes</a:t>
            </a:r>
            <a:endParaRPr lang="es-CL" dirty="0">
              <a:solidFill>
                <a:srgbClr val="FFFF00"/>
              </a:solidFill>
            </a:endParaRPr>
          </a:p>
        </p:txBody>
      </p:sp>
      <p:sp>
        <p:nvSpPr>
          <p:cNvPr id="15" name="CuadroTexto 14"/>
          <p:cNvSpPr txBox="1"/>
          <p:nvPr/>
        </p:nvSpPr>
        <p:spPr>
          <a:xfrm>
            <a:off x="5274086" y="4004729"/>
            <a:ext cx="3233452" cy="369332"/>
          </a:xfrm>
          <a:prstGeom prst="rect">
            <a:avLst/>
          </a:prstGeom>
          <a:noFill/>
        </p:spPr>
        <p:txBody>
          <a:bodyPr wrap="square" rtlCol="0">
            <a:spAutoFit/>
          </a:bodyPr>
          <a:lstStyle/>
          <a:p>
            <a:r>
              <a:rPr lang="es-CL" dirty="0" smtClean="0">
                <a:solidFill>
                  <a:srgbClr val="FFFF00"/>
                </a:solidFill>
              </a:rPr>
              <a:t>Captura de datos en terreno</a:t>
            </a:r>
            <a:endParaRPr lang="es-CL" dirty="0">
              <a:solidFill>
                <a:srgbClr val="FFFF00"/>
              </a:solidFill>
            </a:endParaRPr>
          </a:p>
        </p:txBody>
      </p:sp>
      <p:sp>
        <p:nvSpPr>
          <p:cNvPr id="37" name="Título 1"/>
          <p:cNvSpPr>
            <a:spLocks noGrp="1"/>
          </p:cNvSpPr>
          <p:nvPr>
            <p:ph type="title"/>
          </p:nvPr>
        </p:nvSpPr>
        <p:spPr>
          <a:xfrm>
            <a:off x="400052" y="200912"/>
            <a:ext cx="7886700" cy="891541"/>
          </a:xfrm>
        </p:spPr>
        <p:txBody>
          <a:bodyPr/>
          <a:lstStyle/>
          <a:p>
            <a:r>
              <a:rPr lang="es-CL" b="1" dirty="0" smtClean="0">
                <a:solidFill>
                  <a:srgbClr val="FF0000"/>
                </a:solidFill>
              </a:rPr>
              <a:t>Insumos y herramientas</a:t>
            </a:r>
            <a:endParaRPr lang="es-CL" dirty="0"/>
          </a:p>
        </p:txBody>
      </p:sp>
      <p:cxnSp>
        <p:nvCxnSpPr>
          <p:cNvPr id="44" name="Conector angular 43"/>
          <p:cNvCxnSpPr>
            <a:endCxn id="7" idx="1"/>
          </p:cNvCxnSpPr>
          <p:nvPr/>
        </p:nvCxnSpPr>
        <p:spPr>
          <a:xfrm rot="16200000" flipH="1">
            <a:off x="1688128" y="3528752"/>
            <a:ext cx="471319" cy="849967"/>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a:stCxn id="7" idx="3"/>
            <a:endCxn id="15" idx="1"/>
          </p:cNvCxnSpPr>
          <p:nvPr/>
        </p:nvCxnSpPr>
        <p:spPr>
          <a:xfrm flipV="1">
            <a:off x="4188780" y="4189395"/>
            <a:ext cx="1085306"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p:cNvCxnSpPr>
            <a:endCxn id="5" idx="1"/>
          </p:cNvCxnSpPr>
          <p:nvPr/>
        </p:nvCxnSpPr>
        <p:spPr>
          <a:xfrm rot="16200000" flipH="1">
            <a:off x="1232364" y="3984516"/>
            <a:ext cx="1382847" cy="849967"/>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angular 51"/>
          <p:cNvCxnSpPr>
            <a:endCxn id="6" idx="1"/>
          </p:cNvCxnSpPr>
          <p:nvPr/>
        </p:nvCxnSpPr>
        <p:spPr>
          <a:xfrm rot="16200000" flipH="1">
            <a:off x="886707" y="4330173"/>
            <a:ext cx="2074160" cy="849967"/>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ector angular 54"/>
          <p:cNvCxnSpPr>
            <a:stCxn id="5" idx="3"/>
            <a:endCxn id="14" idx="1"/>
          </p:cNvCxnSpPr>
          <p:nvPr/>
        </p:nvCxnSpPr>
        <p:spPr>
          <a:xfrm>
            <a:off x="4843201" y="5100924"/>
            <a:ext cx="657233" cy="34247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angular 56"/>
          <p:cNvCxnSpPr>
            <a:stCxn id="6" idx="3"/>
            <a:endCxn id="14" idx="1"/>
          </p:cNvCxnSpPr>
          <p:nvPr/>
        </p:nvCxnSpPr>
        <p:spPr>
          <a:xfrm flipV="1">
            <a:off x="4471168" y="5443394"/>
            <a:ext cx="1029266" cy="348843"/>
          </a:xfrm>
          <a:prstGeom prst="bentConnector3">
            <a:avLst>
              <a:gd name="adj1" fmla="val 69597"/>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2 Conector recto de flecha"/>
          <p:cNvCxnSpPr/>
          <p:nvPr/>
        </p:nvCxnSpPr>
        <p:spPr>
          <a:xfrm>
            <a:off x="2448625" y="2348880"/>
            <a:ext cx="39991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2927880" y="2193291"/>
            <a:ext cx="4056175" cy="369332"/>
          </a:xfrm>
          <a:prstGeom prst="rect">
            <a:avLst/>
          </a:prstGeom>
        </p:spPr>
        <p:txBody>
          <a:bodyPr wrap="none">
            <a:spAutoFit/>
          </a:bodyPr>
          <a:lstStyle/>
          <a:p>
            <a:r>
              <a:rPr lang="es-CL" dirty="0" smtClean="0">
                <a:solidFill>
                  <a:srgbClr val="FFFF00"/>
                </a:solidFill>
              </a:rPr>
              <a:t>www.saf.cl (servicio Aerofotogramétrico) </a:t>
            </a:r>
            <a:endParaRPr lang="es-CL" dirty="0"/>
          </a:p>
        </p:txBody>
      </p:sp>
    </p:spTree>
    <p:extLst>
      <p:ext uri="{BB962C8B-B14F-4D97-AF65-F5344CB8AC3E}">
        <p14:creationId xmlns:p14="http://schemas.microsoft.com/office/powerpoint/2010/main" val="2077172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726670" y="871602"/>
            <a:ext cx="3943071" cy="369332"/>
          </a:xfrm>
          <a:prstGeom prst="rect">
            <a:avLst/>
          </a:prstGeom>
          <a:noFill/>
        </p:spPr>
        <p:txBody>
          <a:bodyPr wrap="square" rtlCol="0">
            <a:spAutoFit/>
          </a:bodyPr>
          <a:lstStyle/>
          <a:p>
            <a:r>
              <a:rPr lang="es-CL" dirty="0" smtClean="0">
                <a:solidFill>
                  <a:srgbClr val="FFFF00"/>
                </a:solidFill>
              </a:rPr>
              <a:t>Tres etapas de procesamiento de datos</a:t>
            </a:r>
            <a:endParaRPr lang="es-CL" dirty="0">
              <a:solidFill>
                <a:srgbClr val="FFFF00"/>
              </a:solidFill>
            </a:endParaRPr>
          </a:p>
        </p:txBody>
      </p:sp>
      <p:sp>
        <p:nvSpPr>
          <p:cNvPr id="8" name="CuadroTexto 7"/>
          <p:cNvSpPr txBox="1"/>
          <p:nvPr/>
        </p:nvSpPr>
        <p:spPr>
          <a:xfrm>
            <a:off x="591670" y="1330404"/>
            <a:ext cx="2622178" cy="584775"/>
          </a:xfrm>
          <a:prstGeom prst="rect">
            <a:avLst/>
          </a:prstGeom>
          <a:noFill/>
        </p:spPr>
        <p:txBody>
          <a:bodyPr wrap="square" rtlCol="0">
            <a:spAutoFit/>
          </a:bodyPr>
          <a:lstStyle/>
          <a:p>
            <a:pPr algn="ctr"/>
            <a:r>
              <a:rPr lang="es-CL" sz="1600" b="1" dirty="0" smtClean="0">
                <a:solidFill>
                  <a:srgbClr val="FFFF00"/>
                </a:solidFill>
              </a:rPr>
              <a:t>1. Obtención y Manipulación de imágenes satelitales</a:t>
            </a:r>
            <a:endParaRPr lang="es-CL" sz="1600" b="1" dirty="0">
              <a:solidFill>
                <a:srgbClr val="FFFF00"/>
              </a:solidFill>
            </a:endParaRPr>
          </a:p>
        </p:txBody>
      </p:sp>
      <p:sp>
        <p:nvSpPr>
          <p:cNvPr id="9" name="CuadroTexto 8"/>
          <p:cNvSpPr txBox="1"/>
          <p:nvPr/>
        </p:nvSpPr>
        <p:spPr>
          <a:xfrm>
            <a:off x="1433089" y="1917677"/>
            <a:ext cx="1272988" cy="1077218"/>
          </a:xfrm>
          <a:prstGeom prst="rect">
            <a:avLst/>
          </a:prstGeom>
          <a:noFill/>
        </p:spPr>
        <p:txBody>
          <a:bodyPr wrap="square" rtlCol="0">
            <a:spAutoFit/>
          </a:bodyPr>
          <a:lstStyle/>
          <a:p>
            <a:r>
              <a:rPr lang="es-CL" sz="1600" dirty="0" smtClean="0">
                <a:solidFill>
                  <a:srgbClr val="FFFF00"/>
                </a:solidFill>
              </a:rPr>
              <a:t>Landsat 5</a:t>
            </a:r>
          </a:p>
          <a:p>
            <a:r>
              <a:rPr lang="es-CL" sz="1600" dirty="0">
                <a:solidFill>
                  <a:srgbClr val="FFFF00"/>
                </a:solidFill>
              </a:rPr>
              <a:t>Landsat </a:t>
            </a:r>
            <a:r>
              <a:rPr lang="es-CL" sz="1600" dirty="0" smtClean="0">
                <a:solidFill>
                  <a:srgbClr val="FFFF00"/>
                </a:solidFill>
              </a:rPr>
              <a:t>8</a:t>
            </a:r>
          </a:p>
          <a:p>
            <a:r>
              <a:rPr lang="es-CL" sz="1600" dirty="0" smtClean="0">
                <a:solidFill>
                  <a:srgbClr val="FFFF00"/>
                </a:solidFill>
              </a:rPr>
              <a:t>ASTER</a:t>
            </a:r>
          </a:p>
          <a:p>
            <a:r>
              <a:rPr lang="es-CL" sz="1600" dirty="0" smtClean="0">
                <a:solidFill>
                  <a:srgbClr val="FFFF00"/>
                </a:solidFill>
              </a:rPr>
              <a:t>FASAT  C</a:t>
            </a:r>
            <a:endParaRPr lang="es-CL" sz="1600" dirty="0">
              <a:solidFill>
                <a:srgbClr val="FFFF00"/>
              </a:solidFill>
            </a:endParaRPr>
          </a:p>
        </p:txBody>
      </p:sp>
      <p:sp>
        <p:nvSpPr>
          <p:cNvPr id="11" name="CuadroTexto 10"/>
          <p:cNvSpPr txBox="1"/>
          <p:nvPr/>
        </p:nvSpPr>
        <p:spPr>
          <a:xfrm>
            <a:off x="5888101" y="1453514"/>
            <a:ext cx="2647907" cy="584775"/>
          </a:xfrm>
          <a:prstGeom prst="rect">
            <a:avLst/>
          </a:prstGeom>
          <a:noFill/>
        </p:spPr>
        <p:txBody>
          <a:bodyPr wrap="square" rtlCol="0">
            <a:spAutoFit/>
          </a:bodyPr>
          <a:lstStyle/>
          <a:p>
            <a:pPr algn="ctr"/>
            <a:r>
              <a:rPr lang="es-CL" sz="1600" b="1" dirty="0" smtClean="0">
                <a:solidFill>
                  <a:srgbClr val="FFFF00"/>
                </a:solidFill>
              </a:rPr>
              <a:t>2. Modelamiento 3D con</a:t>
            </a:r>
          </a:p>
          <a:p>
            <a:pPr algn="ctr"/>
            <a:r>
              <a:rPr lang="es-CL" sz="1600" b="1" dirty="0" smtClean="0">
                <a:solidFill>
                  <a:srgbClr val="FFFF00"/>
                </a:solidFill>
              </a:rPr>
              <a:t> curvas de nivel </a:t>
            </a:r>
            <a:endParaRPr lang="es-CL" sz="1600" b="1" dirty="0">
              <a:solidFill>
                <a:srgbClr val="FFFF00"/>
              </a:solidFill>
            </a:endParaRPr>
          </a:p>
        </p:txBody>
      </p:sp>
      <p:sp>
        <p:nvSpPr>
          <p:cNvPr id="12" name="CuadroTexto 11"/>
          <p:cNvSpPr txBox="1"/>
          <p:nvPr/>
        </p:nvSpPr>
        <p:spPr>
          <a:xfrm>
            <a:off x="904850" y="5721953"/>
            <a:ext cx="1801227" cy="830997"/>
          </a:xfrm>
          <a:prstGeom prst="rect">
            <a:avLst/>
          </a:prstGeom>
          <a:noFill/>
        </p:spPr>
        <p:txBody>
          <a:bodyPr wrap="square" rtlCol="0">
            <a:spAutoFit/>
          </a:bodyPr>
          <a:lstStyle/>
          <a:p>
            <a:pPr algn="ctr"/>
            <a:r>
              <a:rPr lang="es-CL" sz="1600" b="1" dirty="0" smtClean="0">
                <a:solidFill>
                  <a:srgbClr val="FFFF00"/>
                </a:solidFill>
              </a:rPr>
              <a:t>3. Cruce de Capas Ráster usando calculadora ráster</a:t>
            </a:r>
            <a:endParaRPr lang="es-CL" sz="1600" b="1" dirty="0">
              <a:solidFill>
                <a:srgbClr val="FFFF00"/>
              </a:solidFill>
            </a:endParaRPr>
          </a:p>
        </p:txBody>
      </p:sp>
      <p:sp>
        <p:nvSpPr>
          <p:cNvPr id="13" name="CuadroTexto 12"/>
          <p:cNvSpPr txBox="1"/>
          <p:nvPr/>
        </p:nvSpPr>
        <p:spPr>
          <a:xfrm>
            <a:off x="6039577" y="1995962"/>
            <a:ext cx="2496431" cy="584775"/>
          </a:xfrm>
          <a:prstGeom prst="rect">
            <a:avLst/>
          </a:prstGeom>
          <a:noFill/>
        </p:spPr>
        <p:txBody>
          <a:bodyPr wrap="square" rtlCol="0">
            <a:spAutoFit/>
          </a:bodyPr>
          <a:lstStyle/>
          <a:p>
            <a:pPr algn="just"/>
            <a:r>
              <a:rPr lang="es-CL" sz="1600" dirty="0" smtClean="0">
                <a:solidFill>
                  <a:srgbClr val="FFFF00"/>
                </a:solidFill>
              </a:rPr>
              <a:t>Generación de modelo digital de terreno (MDT</a:t>
            </a:r>
            <a:r>
              <a:rPr lang="es-CL" sz="1600" dirty="0" smtClean="0"/>
              <a:t>) </a:t>
            </a:r>
            <a:endParaRPr lang="es-CL" sz="1600" dirty="0"/>
          </a:p>
        </p:txBody>
      </p:sp>
      <p:sp>
        <p:nvSpPr>
          <p:cNvPr id="14" name="CuadroTexto 13"/>
          <p:cNvSpPr txBox="1"/>
          <p:nvPr/>
        </p:nvSpPr>
        <p:spPr>
          <a:xfrm>
            <a:off x="5945562" y="2877244"/>
            <a:ext cx="2603862" cy="584775"/>
          </a:xfrm>
          <a:prstGeom prst="rect">
            <a:avLst/>
          </a:prstGeom>
          <a:noFill/>
        </p:spPr>
        <p:txBody>
          <a:bodyPr wrap="square" rtlCol="0">
            <a:spAutoFit/>
          </a:bodyPr>
          <a:lstStyle/>
          <a:p>
            <a:pPr algn="just"/>
            <a:r>
              <a:rPr lang="es-CL" sz="1600" dirty="0" smtClean="0">
                <a:solidFill>
                  <a:srgbClr val="FFFF00"/>
                </a:solidFill>
              </a:rPr>
              <a:t>Creación de Mapa de Pendientes de terreno</a:t>
            </a:r>
            <a:endParaRPr lang="es-CL" sz="1600" dirty="0">
              <a:solidFill>
                <a:srgbClr val="FFFF00"/>
              </a:solidFill>
            </a:endParaRPr>
          </a:p>
        </p:txBody>
      </p:sp>
      <p:sp>
        <p:nvSpPr>
          <p:cNvPr id="15" name="CuadroTexto 14"/>
          <p:cNvSpPr txBox="1"/>
          <p:nvPr/>
        </p:nvSpPr>
        <p:spPr>
          <a:xfrm>
            <a:off x="6454095" y="5853576"/>
            <a:ext cx="2081914" cy="584775"/>
          </a:xfrm>
          <a:prstGeom prst="rect">
            <a:avLst/>
          </a:prstGeom>
          <a:noFill/>
        </p:spPr>
        <p:txBody>
          <a:bodyPr wrap="square" rtlCol="0">
            <a:spAutoFit/>
          </a:bodyPr>
          <a:lstStyle/>
          <a:p>
            <a:r>
              <a:rPr lang="es-CL" sz="1600" dirty="0" smtClean="0">
                <a:solidFill>
                  <a:srgbClr val="FFFF00"/>
                </a:solidFill>
              </a:rPr>
              <a:t>Definición de Índice de Fragilidad</a:t>
            </a:r>
            <a:endParaRPr lang="es-CL" sz="1600" dirty="0">
              <a:solidFill>
                <a:srgbClr val="FFFF00"/>
              </a:solidFill>
            </a:endParaRPr>
          </a:p>
        </p:txBody>
      </p:sp>
      <p:sp>
        <p:nvSpPr>
          <p:cNvPr id="24" name="CuadroTexto 23"/>
          <p:cNvSpPr txBox="1"/>
          <p:nvPr/>
        </p:nvSpPr>
        <p:spPr>
          <a:xfrm>
            <a:off x="1249483" y="3245068"/>
            <a:ext cx="1272988" cy="584775"/>
          </a:xfrm>
          <a:prstGeom prst="rect">
            <a:avLst/>
          </a:prstGeom>
          <a:noFill/>
        </p:spPr>
        <p:txBody>
          <a:bodyPr wrap="square" rtlCol="0">
            <a:spAutoFit/>
          </a:bodyPr>
          <a:lstStyle/>
          <a:p>
            <a:pPr algn="ctr"/>
            <a:r>
              <a:rPr lang="es-CL" sz="1600" dirty="0" smtClean="0">
                <a:solidFill>
                  <a:srgbClr val="FFFF00"/>
                </a:solidFill>
              </a:rPr>
              <a:t>Corrección Geométrica</a:t>
            </a:r>
            <a:endParaRPr lang="es-CL" sz="1600" dirty="0">
              <a:solidFill>
                <a:srgbClr val="FFFF00"/>
              </a:solidFill>
            </a:endParaRPr>
          </a:p>
        </p:txBody>
      </p:sp>
      <p:sp>
        <p:nvSpPr>
          <p:cNvPr id="26" name="CuadroTexto 25"/>
          <p:cNvSpPr txBox="1"/>
          <p:nvPr/>
        </p:nvSpPr>
        <p:spPr>
          <a:xfrm>
            <a:off x="1249483" y="3845234"/>
            <a:ext cx="1329019" cy="584775"/>
          </a:xfrm>
          <a:prstGeom prst="rect">
            <a:avLst/>
          </a:prstGeom>
          <a:noFill/>
        </p:spPr>
        <p:txBody>
          <a:bodyPr wrap="square" rtlCol="0">
            <a:spAutoFit/>
          </a:bodyPr>
          <a:lstStyle/>
          <a:p>
            <a:r>
              <a:rPr lang="es-CL" sz="1600" dirty="0" smtClean="0">
                <a:solidFill>
                  <a:srgbClr val="FFFF00"/>
                </a:solidFill>
              </a:rPr>
              <a:t>Clasificación supervisada</a:t>
            </a:r>
            <a:endParaRPr lang="es-CL" sz="1600" dirty="0">
              <a:solidFill>
                <a:srgbClr val="FFFF00"/>
              </a:solidFill>
            </a:endParaRPr>
          </a:p>
        </p:txBody>
      </p:sp>
      <p:sp>
        <p:nvSpPr>
          <p:cNvPr id="70" name="CuadroTexto 69"/>
          <p:cNvSpPr txBox="1"/>
          <p:nvPr/>
        </p:nvSpPr>
        <p:spPr>
          <a:xfrm>
            <a:off x="1019396" y="4430009"/>
            <a:ext cx="1789193" cy="830997"/>
          </a:xfrm>
          <a:prstGeom prst="rect">
            <a:avLst/>
          </a:prstGeom>
          <a:noFill/>
        </p:spPr>
        <p:txBody>
          <a:bodyPr wrap="square" rtlCol="0">
            <a:spAutoFit/>
          </a:bodyPr>
          <a:lstStyle/>
          <a:p>
            <a:pPr algn="ctr"/>
            <a:r>
              <a:rPr lang="es-CL" sz="1600" dirty="0" smtClean="0">
                <a:solidFill>
                  <a:srgbClr val="FFFF00"/>
                </a:solidFill>
              </a:rPr>
              <a:t>Capa r</a:t>
            </a:r>
            <a:r>
              <a:rPr lang="es-CL" sz="1600" dirty="0">
                <a:solidFill>
                  <a:srgbClr val="FFFF00"/>
                </a:solidFill>
              </a:rPr>
              <a:t>á</a:t>
            </a:r>
            <a:r>
              <a:rPr lang="es-CL" sz="1600" dirty="0" smtClean="0">
                <a:solidFill>
                  <a:srgbClr val="FFFF00"/>
                </a:solidFill>
              </a:rPr>
              <a:t>ster de vegetación y espejo de agua.</a:t>
            </a:r>
            <a:endParaRPr lang="es-CL" sz="1600" dirty="0">
              <a:solidFill>
                <a:srgbClr val="FFFF00"/>
              </a:solidFill>
            </a:endParaRPr>
          </a:p>
        </p:txBody>
      </p:sp>
      <p:sp>
        <p:nvSpPr>
          <p:cNvPr id="73" name="CuadroTexto 72"/>
          <p:cNvSpPr txBox="1"/>
          <p:nvPr/>
        </p:nvSpPr>
        <p:spPr>
          <a:xfrm>
            <a:off x="5945562" y="3462019"/>
            <a:ext cx="2603862" cy="584775"/>
          </a:xfrm>
          <a:prstGeom prst="rect">
            <a:avLst/>
          </a:prstGeom>
          <a:noFill/>
        </p:spPr>
        <p:txBody>
          <a:bodyPr wrap="square" rtlCol="0">
            <a:spAutoFit/>
          </a:bodyPr>
          <a:lstStyle/>
          <a:p>
            <a:pPr algn="just"/>
            <a:r>
              <a:rPr lang="es-CL" sz="1600" dirty="0" smtClean="0">
                <a:solidFill>
                  <a:srgbClr val="FFFF00"/>
                </a:solidFill>
              </a:rPr>
              <a:t>Fusión de datos en calculadora ráster</a:t>
            </a:r>
            <a:endParaRPr lang="es-CL" sz="1600" dirty="0">
              <a:solidFill>
                <a:srgbClr val="FFFF00"/>
              </a:solidFill>
            </a:endParaRPr>
          </a:p>
        </p:txBody>
      </p:sp>
      <p:sp>
        <p:nvSpPr>
          <p:cNvPr id="74" name="Título 1"/>
          <p:cNvSpPr>
            <a:spLocks noGrp="1"/>
          </p:cNvSpPr>
          <p:nvPr>
            <p:ph type="title"/>
          </p:nvPr>
        </p:nvSpPr>
        <p:spPr>
          <a:xfrm>
            <a:off x="628649" y="217233"/>
            <a:ext cx="8098491" cy="697168"/>
          </a:xfrm>
        </p:spPr>
        <p:txBody>
          <a:bodyPr>
            <a:normAutofit/>
          </a:bodyPr>
          <a:lstStyle/>
          <a:p>
            <a:pPr algn="ctr"/>
            <a:r>
              <a:rPr lang="es-CL" sz="3600" b="1" dirty="0" smtClean="0">
                <a:solidFill>
                  <a:srgbClr val="FF0000"/>
                </a:solidFill>
              </a:rPr>
              <a:t>Tratamiento de datos georreferenciados</a:t>
            </a:r>
            <a:endParaRPr lang="es-CL" sz="3600" b="1" dirty="0">
              <a:solidFill>
                <a:srgbClr val="FF0000"/>
              </a:solidFill>
            </a:endParaRPr>
          </a:p>
        </p:txBody>
      </p:sp>
      <p:sp>
        <p:nvSpPr>
          <p:cNvPr id="80" name="CuadroTexto 79"/>
          <p:cNvSpPr txBox="1"/>
          <p:nvPr/>
        </p:nvSpPr>
        <p:spPr>
          <a:xfrm>
            <a:off x="6078982" y="4073531"/>
            <a:ext cx="2245518" cy="584775"/>
          </a:xfrm>
          <a:prstGeom prst="rect">
            <a:avLst/>
          </a:prstGeom>
          <a:noFill/>
        </p:spPr>
        <p:txBody>
          <a:bodyPr wrap="square" rtlCol="0">
            <a:spAutoFit/>
          </a:bodyPr>
          <a:lstStyle/>
          <a:p>
            <a:pPr algn="ctr"/>
            <a:r>
              <a:rPr lang="es-CL" sz="1600" dirty="0" smtClean="0">
                <a:solidFill>
                  <a:srgbClr val="FFFF00"/>
                </a:solidFill>
              </a:rPr>
              <a:t>Utilización de algoritmo “Natural jenks”</a:t>
            </a:r>
            <a:endParaRPr lang="es-CL" sz="1600" dirty="0">
              <a:solidFill>
                <a:srgbClr val="FFFF00"/>
              </a:solidFill>
            </a:endParaRPr>
          </a:p>
        </p:txBody>
      </p:sp>
      <p:sp>
        <p:nvSpPr>
          <p:cNvPr id="81" name="CuadroTexto 80"/>
          <p:cNvSpPr txBox="1"/>
          <p:nvPr/>
        </p:nvSpPr>
        <p:spPr>
          <a:xfrm>
            <a:off x="6064204" y="4735215"/>
            <a:ext cx="2245518" cy="584775"/>
          </a:xfrm>
          <a:prstGeom prst="rect">
            <a:avLst/>
          </a:prstGeom>
          <a:noFill/>
        </p:spPr>
        <p:txBody>
          <a:bodyPr wrap="square" rtlCol="0">
            <a:spAutoFit/>
          </a:bodyPr>
          <a:lstStyle/>
          <a:p>
            <a:pPr algn="ctr"/>
            <a:r>
              <a:rPr lang="es-CL" sz="1600" dirty="0" smtClean="0">
                <a:solidFill>
                  <a:srgbClr val="FFFF00"/>
                </a:solidFill>
              </a:rPr>
              <a:t>Capa ráster de Geomorfología y Suelos</a:t>
            </a:r>
            <a:endParaRPr lang="es-CL" sz="1600" dirty="0">
              <a:solidFill>
                <a:srgbClr val="FFFF00"/>
              </a:solidFill>
            </a:endParaRPr>
          </a:p>
        </p:txBody>
      </p:sp>
      <p:sp>
        <p:nvSpPr>
          <p:cNvPr id="83" name="CuadroTexto 82"/>
          <p:cNvSpPr txBox="1"/>
          <p:nvPr/>
        </p:nvSpPr>
        <p:spPr>
          <a:xfrm>
            <a:off x="3641546" y="5734494"/>
            <a:ext cx="2072696" cy="830997"/>
          </a:xfrm>
          <a:prstGeom prst="rect">
            <a:avLst/>
          </a:prstGeom>
          <a:noFill/>
        </p:spPr>
        <p:txBody>
          <a:bodyPr wrap="square" rtlCol="0">
            <a:spAutoFit/>
          </a:bodyPr>
          <a:lstStyle/>
          <a:p>
            <a:pPr algn="ctr"/>
            <a:r>
              <a:rPr lang="es-CL" sz="1600" dirty="0" smtClean="0">
                <a:solidFill>
                  <a:srgbClr val="FFFF00"/>
                </a:solidFill>
              </a:rPr>
              <a:t>Capa Geomorfología</a:t>
            </a:r>
          </a:p>
          <a:p>
            <a:pPr algn="ctr"/>
            <a:r>
              <a:rPr lang="es-CL" sz="1600" dirty="0" smtClean="0">
                <a:solidFill>
                  <a:srgbClr val="FFFF00"/>
                </a:solidFill>
              </a:rPr>
              <a:t>Capa Suelo</a:t>
            </a:r>
          </a:p>
          <a:p>
            <a:pPr algn="ctr"/>
            <a:r>
              <a:rPr lang="es-CL" sz="1600" dirty="0" smtClean="0">
                <a:solidFill>
                  <a:srgbClr val="FFFF00"/>
                </a:solidFill>
              </a:rPr>
              <a:t>Capa Vegetación</a:t>
            </a:r>
            <a:endParaRPr lang="es-CL" sz="1600" dirty="0">
              <a:solidFill>
                <a:srgbClr val="FFFF00"/>
              </a:solidFill>
            </a:endParaRPr>
          </a:p>
        </p:txBody>
      </p:sp>
      <p:sp>
        <p:nvSpPr>
          <p:cNvPr id="72" name="Rectángulo 71"/>
          <p:cNvSpPr/>
          <p:nvPr/>
        </p:nvSpPr>
        <p:spPr>
          <a:xfrm>
            <a:off x="591670" y="1330403"/>
            <a:ext cx="2622177" cy="4043375"/>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7" name="Rectángulo 86"/>
          <p:cNvSpPr/>
          <p:nvPr/>
        </p:nvSpPr>
        <p:spPr>
          <a:xfrm>
            <a:off x="5945562" y="1353524"/>
            <a:ext cx="2675894" cy="4043375"/>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8" name="Rectángulo 87"/>
          <p:cNvSpPr/>
          <p:nvPr/>
        </p:nvSpPr>
        <p:spPr>
          <a:xfrm>
            <a:off x="591670" y="5657512"/>
            <a:ext cx="8029786" cy="959881"/>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0" name="CuadroTexto 89"/>
          <p:cNvSpPr txBox="1"/>
          <p:nvPr/>
        </p:nvSpPr>
        <p:spPr>
          <a:xfrm>
            <a:off x="3805028" y="3156835"/>
            <a:ext cx="1571660"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sz="1600" dirty="0" smtClean="0">
                <a:solidFill>
                  <a:srgbClr val="FFFF00"/>
                </a:solidFill>
              </a:rPr>
              <a:t>Captura de datos en terreno</a:t>
            </a:r>
            <a:endParaRPr lang="es-CL" sz="1600" dirty="0">
              <a:solidFill>
                <a:srgbClr val="FFFF00"/>
              </a:solidFill>
            </a:endParaRPr>
          </a:p>
        </p:txBody>
      </p:sp>
      <p:sp>
        <p:nvSpPr>
          <p:cNvPr id="82" name="Flecha derecha 81"/>
          <p:cNvSpPr/>
          <p:nvPr/>
        </p:nvSpPr>
        <p:spPr>
          <a:xfrm>
            <a:off x="2773387" y="5899586"/>
            <a:ext cx="832957" cy="538765"/>
          </a:xfrm>
          <a:prstGeom prst="rightArrow">
            <a:avLst/>
          </a:prstGeom>
          <a:solidFill>
            <a:srgbClr val="00FF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2" name="Flecha derecha 91"/>
          <p:cNvSpPr/>
          <p:nvPr/>
        </p:nvSpPr>
        <p:spPr>
          <a:xfrm>
            <a:off x="5623100" y="5876580"/>
            <a:ext cx="832957" cy="538765"/>
          </a:xfrm>
          <a:prstGeom prst="rightArrow">
            <a:avLst/>
          </a:prstGeom>
          <a:solidFill>
            <a:srgbClr val="00FF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6" name="Flecha derecha 85"/>
          <p:cNvSpPr/>
          <p:nvPr/>
        </p:nvSpPr>
        <p:spPr>
          <a:xfrm>
            <a:off x="5415493" y="3196437"/>
            <a:ext cx="472609" cy="465126"/>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6" name="Flecha derecha 95"/>
          <p:cNvSpPr/>
          <p:nvPr/>
        </p:nvSpPr>
        <p:spPr>
          <a:xfrm rot="10800000">
            <a:off x="3268436" y="3192378"/>
            <a:ext cx="472609" cy="465126"/>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72461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217232"/>
            <a:ext cx="7886700" cy="1029775"/>
          </a:xfrm>
        </p:spPr>
        <p:txBody>
          <a:bodyPr>
            <a:normAutofit fontScale="90000"/>
          </a:bodyPr>
          <a:lstStyle/>
          <a:p>
            <a:r>
              <a:rPr lang="es-CL" b="1" dirty="0" smtClean="0">
                <a:solidFill>
                  <a:srgbClr val="FF0000"/>
                </a:solidFill>
              </a:rPr>
              <a:t>Obtención de imágenes satelitales</a:t>
            </a:r>
            <a:endParaRPr lang="es-CL" b="1" dirty="0">
              <a:solidFill>
                <a:srgbClr val="FF0000"/>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695" y="1805812"/>
            <a:ext cx="4334986" cy="257456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5574" y="1572213"/>
            <a:ext cx="3676760" cy="218364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042" y="2518972"/>
            <a:ext cx="3935823" cy="2337500"/>
          </a:xfrm>
          <a:prstGeom prst="rect">
            <a:avLst/>
          </a:prstGeom>
        </p:spPr>
      </p:pic>
      <p:sp>
        <p:nvSpPr>
          <p:cNvPr id="7" name="CuadroTexto 6"/>
          <p:cNvSpPr txBox="1"/>
          <p:nvPr/>
        </p:nvSpPr>
        <p:spPr>
          <a:xfrm>
            <a:off x="1279165" y="1294661"/>
            <a:ext cx="2096047" cy="369332"/>
          </a:xfrm>
          <a:prstGeom prst="rect">
            <a:avLst/>
          </a:prstGeom>
          <a:noFill/>
        </p:spPr>
        <p:txBody>
          <a:bodyPr wrap="square" rtlCol="0">
            <a:spAutoFit/>
          </a:bodyPr>
          <a:lstStyle/>
          <a:p>
            <a:r>
              <a:rPr lang="es-CL" dirty="0" smtClean="0">
                <a:solidFill>
                  <a:srgbClr val="FFFF00"/>
                </a:solidFill>
              </a:rPr>
              <a:t>7 bandas Landsat 5</a:t>
            </a:r>
            <a:endParaRPr lang="es-CL" dirty="0">
              <a:solidFill>
                <a:srgbClr val="FFFF00"/>
              </a:solidFill>
            </a:endParaRPr>
          </a:p>
        </p:txBody>
      </p:sp>
      <p:sp>
        <p:nvSpPr>
          <p:cNvPr id="8" name="CuadroTexto 7"/>
          <p:cNvSpPr txBox="1"/>
          <p:nvPr/>
        </p:nvSpPr>
        <p:spPr>
          <a:xfrm>
            <a:off x="5704458" y="1220297"/>
            <a:ext cx="2438993" cy="646331"/>
          </a:xfrm>
          <a:prstGeom prst="rect">
            <a:avLst/>
          </a:prstGeom>
          <a:noFill/>
        </p:spPr>
        <p:txBody>
          <a:bodyPr wrap="square" rtlCol="0">
            <a:spAutoFit/>
          </a:bodyPr>
          <a:lstStyle/>
          <a:p>
            <a:pPr algn="ctr"/>
            <a:r>
              <a:rPr lang="es-CL" dirty="0" smtClean="0">
                <a:solidFill>
                  <a:srgbClr val="FFFF00"/>
                </a:solidFill>
              </a:rPr>
              <a:t>Rango entre las bandas 2 y 7 Landsat 8</a:t>
            </a:r>
            <a:endParaRPr lang="es-CL" dirty="0">
              <a:solidFill>
                <a:srgbClr val="FFFF00"/>
              </a:solidFill>
            </a:endParaRPr>
          </a:p>
        </p:txBody>
      </p:sp>
      <p:sp>
        <p:nvSpPr>
          <p:cNvPr id="13" name="CuadroTexto 12"/>
          <p:cNvSpPr txBox="1"/>
          <p:nvPr/>
        </p:nvSpPr>
        <p:spPr>
          <a:xfrm>
            <a:off x="628650" y="5263746"/>
            <a:ext cx="2952048" cy="646331"/>
          </a:xfrm>
          <a:prstGeom prst="rect">
            <a:avLst/>
          </a:prstGeom>
          <a:noFill/>
        </p:spPr>
        <p:txBody>
          <a:bodyPr wrap="square" rtlCol="0">
            <a:spAutoFit/>
          </a:bodyPr>
          <a:lstStyle/>
          <a:p>
            <a:pPr algn="ctr"/>
            <a:r>
              <a:rPr lang="es-CL" dirty="0" smtClean="0">
                <a:solidFill>
                  <a:srgbClr val="FFFF00"/>
                </a:solidFill>
              </a:rPr>
              <a:t>42 Bandas Espectrales de Imágenes Landsat 5</a:t>
            </a:r>
          </a:p>
        </p:txBody>
      </p:sp>
      <p:sp>
        <p:nvSpPr>
          <p:cNvPr id="14" name="CuadroTexto 13"/>
          <p:cNvSpPr txBox="1"/>
          <p:nvPr/>
        </p:nvSpPr>
        <p:spPr>
          <a:xfrm>
            <a:off x="5704458" y="5263746"/>
            <a:ext cx="2952048" cy="646331"/>
          </a:xfrm>
          <a:prstGeom prst="rect">
            <a:avLst/>
          </a:prstGeom>
          <a:noFill/>
        </p:spPr>
        <p:txBody>
          <a:bodyPr wrap="square" rtlCol="0">
            <a:spAutoFit/>
          </a:bodyPr>
          <a:lstStyle/>
          <a:p>
            <a:pPr algn="ctr"/>
            <a:r>
              <a:rPr lang="es-CL" dirty="0" smtClean="0">
                <a:solidFill>
                  <a:srgbClr val="FFFF00"/>
                </a:solidFill>
              </a:rPr>
              <a:t>12 Bandas </a:t>
            </a:r>
            <a:r>
              <a:rPr lang="es-CL" dirty="0">
                <a:solidFill>
                  <a:srgbClr val="FFFF00"/>
                </a:solidFill>
              </a:rPr>
              <a:t>Espectrales </a:t>
            </a:r>
            <a:r>
              <a:rPr lang="es-CL" dirty="0" smtClean="0">
                <a:solidFill>
                  <a:srgbClr val="FFFF00"/>
                </a:solidFill>
              </a:rPr>
              <a:t>de Imágenes Landsat 8</a:t>
            </a:r>
          </a:p>
        </p:txBody>
      </p:sp>
      <p:sp>
        <p:nvSpPr>
          <p:cNvPr id="15" name="CuadroTexto 14"/>
          <p:cNvSpPr txBox="1"/>
          <p:nvPr/>
        </p:nvSpPr>
        <p:spPr>
          <a:xfrm>
            <a:off x="3375213" y="5994185"/>
            <a:ext cx="2780964" cy="646331"/>
          </a:xfrm>
          <a:prstGeom prst="rect">
            <a:avLst/>
          </a:prstGeom>
          <a:noFill/>
        </p:spPr>
        <p:txBody>
          <a:bodyPr wrap="square" rtlCol="0">
            <a:spAutoFit/>
          </a:bodyPr>
          <a:lstStyle/>
          <a:p>
            <a:pPr algn="ctr"/>
            <a:r>
              <a:rPr lang="es-CL" dirty="0" smtClean="0">
                <a:solidFill>
                  <a:srgbClr val="FFFF00"/>
                </a:solidFill>
              </a:rPr>
              <a:t>Total 54 Bandas Espectrales  de Imágenes Landsat</a:t>
            </a:r>
          </a:p>
        </p:txBody>
      </p:sp>
      <p:graphicFrame>
        <p:nvGraphicFramePr>
          <p:cNvPr id="3" name="Tabla 2"/>
          <p:cNvGraphicFramePr>
            <a:graphicFrameLocks noGrp="1"/>
          </p:cNvGraphicFramePr>
          <p:nvPr>
            <p:extLst>
              <p:ext uri="{D42A27DB-BD31-4B8C-83A1-F6EECF244321}">
                <p14:modId xmlns:p14="http://schemas.microsoft.com/office/powerpoint/2010/main" val="3416091374"/>
              </p:ext>
            </p:extLst>
          </p:nvPr>
        </p:nvGraphicFramePr>
        <p:xfrm>
          <a:off x="159695" y="1866628"/>
          <a:ext cx="8876802" cy="3098776"/>
        </p:xfrm>
        <a:graphic>
          <a:graphicData uri="http://schemas.openxmlformats.org/drawingml/2006/table">
            <a:tbl>
              <a:tblPr firstRow="1" firstCol="1" bandRow="1">
                <a:tableStyleId>{F5AB1C69-6EDB-4FF4-983F-18BD219EF322}</a:tableStyleId>
              </a:tblPr>
              <a:tblGrid>
                <a:gridCol w="2445141"/>
                <a:gridCol w="927784"/>
                <a:gridCol w="989701"/>
                <a:gridCol w="2401707"/>
                <a:gridCol w="841845"/>
                <a:gridCol w="1270624"/>
              </a:tblGrid>
              <a:tr h="387347">
                <a:tc gridSpan="3">
                  <a:txBody>
                    <a:bodyPr/>
                    <a:lstStyle/>
                    <a:p>
                      <a:pPr algn="just">
                        <a:lnSpc>
                          <a:spcPct val="115000"/>
                        </a:lnSpc>
                        <a:spcAft>
                          <a:spcPts val="0"/>
                        </a:spcAft>
                      </a:pPr>
                      <a:r>
                        <a:rPr lang="es-CL" sz="1600" b="1" dirty="0">
                          <a:solidFill>
                            <a:srgbClr val="FFFF00"/>
                          </a:solidFill>
                          <a:effectLst/>
                        </a:rPr>
                        <a:t>USGS (Servicio geológico de los Estados Unidos)</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s-CL"/>
                    </a:p>
                  </a:txBody>
                  <a:tcPr/>
                </a:tc>
                <a:tc hMerge="1">
                  <a:txBody>
                    <a:bodyPr/>
                    <a:lstStyle/>
                    <a:p>
                      <a:endParaRPr lang="es-CL"/>
                    </a:p>
                  </a:txBody>
                  <a:tcPr/>
                </a:tc>
                <a:tc gridSpan="3">
                  <a:txBody>
                    <a:bodyPr/>
                    <a:lstStyle/>
                    <a:p>
                      <a:pPr algn="just">
                        <a:lnSpc>
                          <a:spcPct val="115000"/>
                        </a:lnSpc>
                        <a:spcAft>
                          <a:spcPts val="0"/>
                        </a:spcAft>
                      </a:pPr>
                      <a:r>
                        <a:rPr lang="es-CL" sz="1600" b="1" dirty="0">
                          <a:solidFill>
                            <a:srgbClr val="FFFF00"/>
                          </a:solidFill>
                          <a:effectLst/>
                        </a:rPr>
                        <a:t>INPE (Instituto Nacional de Pesquisas </a:t>
                      </a:r>
                      <a:r>
                        <a:rPr lang="es-CL" sz="1600" b="1" dirty="0" err="1">
                          <a:solidFill>
                            <a:srgbClr val="FFFF00"/>
                          </a:solidFill>
                          <a:effectLst/>
                        </a:rPr>
                        <a:t>Espaciais</a:t>
                      </a:r>
                      <a:r>
                        <a:rPr lang="es-CL" sz="1600" b="1" dirty="0">
                          <a:solidFill>
                            <a:srgbClr val="FFFF00"/>
                          </a:solidFill>
                          <a:effectLst/>
                        </a:rPr>
                        <a:t>)</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s-CL"/>
                    </a:p>
                  </a:txBody>
                  <a:tcPr/>
                </a:tc>
                <a:tc hMerge="1">
                  <a:txBody>
                    <a:bodyPr/>
                    <a:lstStyle/>
                    <a:p>
                      <a:endParaRPr lang="es-CL"/>
                    </a:p>
                  </a:txBody>
                  <a:tcPr/>
                </a:tc>
              </a:tr>
              <a:tr h="387347">
                <a:tc>
                  <a:txBody>
                    <a:bodyPr/>
                    <a:lstStyle/>
                    <a:p>
                      <a:pPr algn="just">
                        <a:lnSpc>
                          <a:spcPct val="115000"/>
                        </a:lnSpc>
                        <a:spcAft>
                          <a:spcPts val="0"/>
                        </a:spcAft>
                      </a:pPr>
                      <a:r>
                        <a:rPr lang="es-CL" sz="1600" b="1" dirty="0">
                          <a:solidFill>
                            <a:srgbClr val="FFFF00"/>
                          </a:solidFill>
                          <a:effectLst/>
                        </a:rPr>
                        <a:t>Nombre archivo</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Landsat</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fecha</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Nombre archivo</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Landsat</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fecha</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7347">
                <a:tc>
                  <a:txBody>
                    <a:bodyPr/>
                    <a:lstStyle/>
                    <a:p>
                      <a:pPr algn="just">
                        <a:lnSpc>
                          <a:spcPct val="115000"/>
                        </a:lnSpc>
                        <a:spcAft>
                          <a:spcPts val="0"/>
                        </a:spcAft>
                      </a:pPr>
                      <a:r>
                        <a:rPr lang="es-CL" sz="1600" b="1" dirty="0">
                          <a:solidFill>
                            <a:srgbClr val="FFFF00"/>
                          </a:solidFill>
                          <a:effectLst/>
                        </a:rPr>
                        <a:t>LC80010832014320LGN00</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8</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16/11/14</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L5TM23308319950801</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5</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01/08/95</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7347">
                <a:tc>
                  <a:txBody>
                    <a:bodyPr/>
                    <a:lstStyle/>
                    <a:p>
                      <a:pPr algn="just">
                        <a:lnSpc>
                          <a:spcPct val="115000"/>
                        </a:lnSpc>
                        <a:spcAft>
                          <a:spcPts val="0"/>
                        </a:spcAft>
                      </a:pPr>
                      <a:r>
                        <a:rPr lang="es-CL" sz="1600" b="1" dirty="0">
                          <a:solidFill>
                            <a:srgbClr val="FFFF00"/>
                          </a:solidFill>
                          <a:effectLst/>
                        </a:rPr>
                        <a:t>LC80010832014208LGN00</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8</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23/07/14</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L5TM23308319951207</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5</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07/12/95</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7347">
                <a:tc>
                  <a:txBody>
                    <a:bodyPr/>
                    <a:lstStyle/>
                    <a:p>
                      <a:pPr algn="just">
                        <a:lnSpc>
                          <a:spcPct val="115000"/>
                        </a:lnSpc>
                        <a:spcAft>
                          <a:spcPts val="0"/>
                        </a:spcAft>
                      </a:pPr>
                      <a:r>
                        <a:rPr lang="es-CL" sz="1600" b="1" dirty="0">
                          <a:solidFill>
                            <a:srgbClr val="FFFF00"/>
                          </a:solidFill>
                          <a:effectLst/>
                        </a:rPr>
                        <a:t>LT52330832008265CUB00</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5</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21/09/08</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L5TM00108319891127</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5</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27/11/89</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7347">
                <a:tc>
                  <a:txBody>
                    <a:bodyPr/>
                    <a:lstStyle/>
                    <a:p>
                      <a:pPr algn="just">
                        <a:lnSpc>
                          <a:spcPct val="115000"/>
                        </a:lnSpc>
                        <a:spcAft>
                          <a:spcPts val="0"/>
                        </a:spcAft>
                      </a:pPr>
                      <a:r>
                        <a:rPr lang="es-CL" sz="1600" b="1">
                          <a:solidFill>
                            <a:srgbClr val="FFFF00"/>
                          </a:solidFill>
                          <a:effectLst/>
                        </a:rPr>
                        <a:t>LT50010832008064COA01</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5</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04/03/08</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a:solidFill>
                            <a:srgbClr val="FFFF00"/>
                          </a:solidFill>
                          <a:effectLst/>
                        </a:rPr>
                        <a:t>L5TM00108319890317</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5</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CL" sz="1600" b="1" dirty="0">
                          <a:solidFill>
                            <a:srgbClr val="FFFF00"/>
                          </a:solidFill>
                          <a:effectLst/>
                        </a:rPr>
                        <a:t>17/03/89</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7347">
                <a:tc>
                  <a:txBody>
                    <a:bodyPr/>
                    <a:lstStyle/>
                    <a:p>
                      <a:pPr algn="just">
                        <a:lnSpc>
                          <a:spcPct val="115000"/>
                        </a:lnSpc>
                        <a:spcAft>
                          <a:spcPts val="0"/>
                        </a:spcAft>
                      </a:pPr>
                      <a:r>
                        <a:rPr lang="es-CL" sz="1600" b="1">
                          <a:solidFill>
                            <a:srgbClr val="FFFF00"/>
                          </a:solidFill>
                          <a:effectLst/>
                        </a:rPr>
                        <a:t>Total Archivos</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15000"/>
                        </a:lnSpc>
                        <a:spcAft>
                          <a:spcPts val="0"/>
                        </a:spcAft>
                      </a:pPr>
                      <a:r>
                        <a:rPr lang="es-CL" sz="1600" b="1" dirty="0">
                          <a:solidFill>
                            <a:srgbClr val="FFFF00"/>
                          </a:solidFill>
                          <a:effectLst/>
                        </a:rPr>
                        <a:t>4</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CL"/>
                    </a:p>
                  </a:txBody>
                  <a:tcPr/>
                </a:tc>
                <a:tc>
                  <a:txBody>
                    <a:bodyPr/>
                    <a:lstStyle/>
                    <a:p>
                      <a:pPr algn="just">
                        <a:lnSpc>
                          <a:spcPct val="115000"/>
                        </a:lnSpc>
                        <a:spcAft>
                          <a:spcPts val="0"/>
                        </a:spcAft>
                      </a:pPr>
                      <a:r>
                        <a:rPr lang="es-CL" sz="1600" b="1">
                          <a:solidFill>
                            <a:srgbClr val="FFFF00"/>
                          </a:solidFill>
                          <a:effectLst/>
                        </a:rPr>
                        <a:t>Total Archivos </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15000"/>
                        </a:lnSpc>
                        <a:spcAft>
                          <a:spcPts val="0"/>
                        </a:spcAft>
                      </a:pPr>
                      <a:r>
                        <a:rPr lang="es-CL" sz="1600" b="1" dirty="0">
                          <a:solidFill>
                            <a:srgbClr val="FFFF00"/>
                          </a:solidFill>
                          <a:effectLst/>
                        </a:rPr>
                        <a:t>4</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CL"/>
                    </a:p>
                  </a:txBody>
                  <a:tcPr/>
                </a:tc>
              </a:tr>
              <a:tr h="387347">
                <a:tc gridSpan="3">
                  <a:txBody>
                    <a:bodyPr/>
                    <a:lstStyle/>
                    <a:p>
                      <a:pPr algn="just">
                        <a:lnSpc>
                          <a:spcPct val="115000"/>
                        </a:lnSpc>
                        <a:spcAft>
                          <a:spcPts val="0"/>
                        </a:spcAft>
                      </a:pPr>
                      <a:r>
                        <a:rPr lang="es-CL" sz="1600" b="1">
                          <a:solidFill>
                            <a:srgbClr val="FFFF00"/>
                          </a:solidFill>
                          <a:effectLst/>
                        </a:rPr>
                        <a:t>Total General</a:t>
                      </a:r>
                      <a:endParaRPr lang="es-CL" sz="16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CL"/>
                    </a:p>
                  </a:txBody>
                  <a:tcPr/>
                </a:tc>
                <a:tc hMerge="1">
                  <a:txBody>
                    <a:bodyPr/>
                    <a:lstStyle/>
                    <a:p>
                      <a:endParaRPr lang="es-CL"/>
                    </a:p>
                  </a:txBody>
                  <a:tcPr/>
                </a:tc>
                <a:tc gridSpan="3">
                  <a:txBody>
                    <a:bodyPr/>
                    <a:lstStyle/>
                    <a:p>
                      <a:pPr algn="just">
                        <a:lnSpc>
                          <a:spcPct val="115000"/>
                        </a:lnSpc>
                        <a:spcAft>
                          <a:spcPts val="0"/>
                        </a:spcAft>
                      </a:pPr>
                      <a:r>
                        <a:rPr lang="es-CL" sz="1600" b="1" dirty="0">
                          <a:solidFill>
                            <a:srgbClr val="FFFF00"/>
                          </a:solidFill>
                          <a:effectLst/>
                        </a:rPr>
                        <a:t>8 Archivos</a:t>
                      </a:r>
                      <a:endParaRPr lang="es-CL" sz="1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CL"/>
                    </a:p>
                  </a:txBody>
                  <a:tcPr/>
                </a:tc>
                <a:tc hMerge="1">
                  <a:txBody>
                    <a:bodyPr/>
                    <a:lstStyle/>
                    <a:p>
                      <a:endParaRPr lang="es-CL"/>
                    </a:p>
                  </a:txBody>
                  <a:tcPr/>
                </a:tc>
              </a:tr>
            </a:tbl>
          </a:graphicData>
        </a:graphic>
      </p:graphicFrame>
    </p:spTree>
    <p:extLst>
      <p:ext uri="{BB962C8B-B14F-4D97-AF65-F5344CB8AC3E}">
        <p14:creationId xmlns:p14="http://schemas.microsoft.com/office/powerpoint/2010/main" val="914894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16632"/>
            <a:ext cx="8819101" cy="1099861"/>
          </a:xfrm>
        </p:spPr>
        <p:txBody>
          <a:bodyPr>
            <a:normAutofit fontScale="90000"/>
          </a:bodyPr>
          <a:lstStyle/>
          <a:p>
            <a:r>
              <a:rPr lang="es-CL" b="1" dirty="0" smtClean="0">
                <a:solidFill>
                  <a:srgbClr val="FF0000"/>
                </a:solidFill>
              </a:rPr>
              <a:t>Proceso de ensamble en Imágenes Satelitales y generación de subescena</a:t>
            </a:r>
            <a:endParaRPr lang="es-CL" b="1" dirty="0">
              <a:solidFill>
                <a:srgbClr val="FF0000"/>
              </a:solidFill>
            </a:endParaRPr>
          </a:p>
        </p:txBody>
      </p:sp>
      <p:sp>
        <p:nvSpPr>
          <p:cNvPr id="4" name="CuadroTexto 3"/>
          <p:cNvSpPr txBox="1"/>
          <p:nvPr/>
        </p:nvSpPr>
        <p:spPr>
          <a:xfrm>
            <a:off x="628650" y="1568962"/>
            <a:ext cx="2494430" cy="646331"/>
          </a:xfrm>
          <a:prstGeom prst="rect">
            <a:avLst/>
          </a:prstGeom>
          <a:noFill/>
        </p:spPr>
        <p:txBody>
          <a:bodyPr wrap="square" rtlCol="0">
            <a:spAutoFit/>
          </a:bodyPr>
          <a:lstStyle/>
          <a:p>
            <a:r>
              <a:rPr lang="es-CL" dirty="0" smtClean="0"/>
              <a:t>Utilización Software PCI Geomática versión 9.1.</a:t>
            </a:r>
            <a:endParaRPr lang="es-CL" dirty="0"/>
          </a:p>
        </p:txBody>
      </p:sp>
      <p:sp>
        <p:nvSpPr>
          <p:cNvPr id="7" name="CuadroTexto 6"/>
          <p:cNvSpPr txBox="1"/>
          <p:nvPr/>
        </p:nvSpPr>
        <p:spPr>
          <a:xfrm>
            <a:off x="3709636" y="3296218"/>
            <a:ext cx="2092074" cy="646331"/>
          </a:xfrm>
          <a:prstGeom prst="rect">
            <a:avLst/>
          </a:prstGeom>
          <a:noFill/>
        </p:spPr>
        <p:txBody>
          <a:bodyPr wrap="square" rtlCol="0">
            <a:spAutoFit/>
          </a:bodyPr>
          <a:lstStyle/>
          <a:p>
            <a:r>
              <a:rPr lang="es-CL" dirty="0" smtClean="0"/>
              <a:t>Bandas espectrales Landsat 5</a:t>
            </a:r>
            <a:endParaRPr lang="es-CL" dirty="0"/>
          </a:p>
        </p:txBody>
      </p:sp>
      <p:sp>
        <p:nvSpPr>
          <p:cNvPr id="8" name="CuadroTexto 7"/>
          <p:cNvSpPr txBox="1"/>
          <p:nvPr/>
        </p:nvSpPr>
        <p:spPr>
          <a:xfrm>
            <a:off x="3709636" y="4072506"/>
            <a:ext cx="2092074" cy="646331"/>
          </a:xfrm>
          <a:prstGeom prst="rect">
            <a:avLst/>
          </a:prstGeom>
          <a:noFill/>
        </p:spPr>
        <p:txBody>
          <a:bodyPr wrap="square" rtlCol="0">
            <a:spAutoFit/>
          </a:bodyPr>
          <a:lstStyle/>
          <a:p>
            <a:r>
              <a:rPr lang="es-CL" dirty="0" smtClean="0"/>
              <a:t>Bandas espectrales Landsat 8</a:t>
            </a:r>
            <a:endParaRPr lang="es-CL" dirty="0"/>
          </a:p>
        </p:txBody>
      </p:sp>
      <p:sp>
        <p:nvSpPr>
          <p:cNvPr id="9" name="CuadroTexto 8"/>
          <p:cNvSpPr txBox="1"/>
          <p:nvPr/>
        </p:nvSpPr>
        <p:spPr>
          <a:xfrm>
            <a:off x="2147235" y="2511387"/>
            <a:ext cx="2610423" cy="646331"/>
          </a:xfrm>
          <a:prstGeom prst="rect">
            <a:avLst/>
          </a:prstGeom>
          <a:noFill/>
        </p:spPr>
        <p:txBody>
          <a:bodyPr wrap="square" rtlCol="0">
            <a:spAutoFit/>
          </a:bodyPr>
          <a:lstStyle/>
          <a:p>
            <a:pPr algn="ctr"/>
            <a:r>
              <a:rPr lang="es-CL" dirty="0" smtClean="0"/>
              <a:t>Aplicación de Proceso de  Ensamblaje</a:t>
            </a:r>
            <a:endParaRPr lang="es-CL" dirty="0"/>
          </a:p>
        </p:txBody>
      </p:sp>
      <p:sp>
        <p:nvSpPr>
          <p:cNvPr id="12" name="CuadroTexto 11"/>
          <p:cNvSpPr txBox="1"/>
          <p:nvPr/>
        </p:nvSpPr>
        <p:spPr>
          <a:xfrm>
            <a:off x="6419303" y="3624095"/>
            <a:ext cx="2096047" cy="923330"/>
          </a:xfrm>
          <a:prstGeom prst="rect">
            <a:avLst/>
          </a:prstGeom>
          <a:noFill/>
        </p:spPr>
        <p:txBody>
          <a:bodyPr wrap="square" rtlCol="0">
            <a:spAutoFit/>
          </a:bodyPr>
          <a:lstStyle/>
          <a:p>
            <a:pPr algn="ctr"/>
            <a:r>
              <a:rPr lang="es-CL" dirty="0" smtClean="0"/>
              <a:t> Producto generado: Combinación de bandas espectrales</a:t>
            </a:r>
            <a:endParaRPr lang="es-CL" dirty="0"/>
          </a:p>
        </p:txBody>
      </p:sp>
      <p:pic>
        <p:nvPicPr>
          <p:cNvPr id="10" name="Imagen 9"/>
          <p:cNvPicPr/>
          <p:nvPr/>
        </p:nvPicPr>
        <p:blipFill rotWithShape="1">
          <a:blip r:embed="rId2"/>
          <a:srcRect l="12347" r="12435" b="7094"/>
          <a:stretch/>
        </p:blipFill>
        <p:spPr bwMode="auto">
          <a:xfrm>
            <a:off x="207255" y="1643390"/>
            <a:ext cx="5482190" cy="4062855"/>
          </a:xfrm>
          <a:prstGeom prst="rect">
            <a:avLst/>
          </a:prstGeom>
          <a:ln>
            <a:noFill/>
          </a:ln>
          <a:extLst>
            <a:ext uri="{53640926-AAD7-44D8-BBD7-CCE9431645EC}">
              <a14:shadowObscured xmlns:a14="http://schemas.microsoft.com/office/drawing/2010/main"/>
            </a:ext>
          </a:extLst>
        </p:spPr>
      </p:pic>
      <p:sp>
        <p:nvSpPr>
          <p:cNvPr id="16" name="CuadroTexto 15"/>
          <p:cNvSpPr txBox="1"/>
          <p:nvPr/>
        </p:nvSpPr>
        <p:spPr>
          <a:xfrm>
            <a:off x="4934857" y="5986623"/>
            <a:ext cx="3991748" cy="646331"/>
          </a:xfrm>
          <a:prstGeom prst="rect">
            <a:avLst/>
          </a:prstGeom>
          <a:noFill/>
          <a:ln>
            <a:noFill/>
          </a:ln>
        </p:spPr>
        <p:txBody>
          <a:bodyPr wrap="square" rtlCol="0">
            <a:spAutoFit/>
          </a:bodyPr>
          <a:lstStyle/>
          <a:p>
            <a:pPr algn="just"/>
            <a:r>
              <a:rPr lang="es-CL" dirty="0" smtClean="0">
                <a:solidFill>
                  <a:srgbClr val="FFFF00"/>
                </a:solidFill>
              </a:rPr>
              <a:t>Aplicación de recorte o Subescena en función del área de estudio</a:t>
            </a:r>
            <a:endParaRPr lang="es-CL" dirty="0">
              <a:solidFill>
                <a:srgbClr val="FFFF00"/>
              </a:solidFill>
            </a:endParaRPr>
          </a:p>
        </p:txBody>
      </p:sp>
      <p:cxnSp>
        <p:nvCxnSpPr>
          <p:cNvPr id="5" name="Conector angular 4"/>
          <p:cNvCxnSpPr>
            <a:stCxn id="4" idx="2"/>
            <a:endCxn id="9" idx="1"/>
          </p:cNvCxnSpPr>
          <p:nvPr/>
        </p:nvCxnSpPr>
        <p:spPr>
          <a:xfrm rot="16200000" flipH="1">
            <a:off x="1701920" y="2389238"/>
            <a:ext cx="619260" cy="27137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Imagen 10"/>
          <p:cNvPicPr/>
          <p:nvPr/>
        </p:nvPicPr>
        <p:blipFill rotWithShape="1">
          <a:blip r:embed="rId3"/>
          <a:srcRect l="24123" r="18325"/>
          <a:stretch/>
        </p:blipFill>
        <p:spPr bwMode="auto">
          <a:xfrm>
            <a:off x="1675789" y="1549535"/>
            <a:ext cx="4255135" cy="4156710"/>
          </a:xfrm>
          <a:prstGeom prst="rect">
            <a:avLst/>
          </a:prstGeom>
          <a:ln>
            <a:noFill/>
          </a:ln>
          <a:extLst>
            <a:ext uri="{53640926-AAD7-44D8-BBD7-CCE9431645EC}">
              <a14:shadowObscured xmlns:a14="http://schemas.microsoft.com/office/drawing/2010/main"/>
            </a:ext>
          </a:extLst>
        </p:spPr>
      </p:pic>
      <p:cxnSp>
        <p:nvCxnSpPr>
          <p:cNvPr id="14" name="Conector angular 13"/>
          <p:cNvCxnSpPr>
            <a:stCxn id="9" idx="2"/>
            <a:endCxn id="7" idx="1"/>
          </p:cNvCxnSpPr>
          <p:nvPr/>
        </p:nvCxnSpPr>
        <p:spPr>
          <a:xfrm rot="16200000" flipH="1">
            <a:off x="3350208" y="3259956"/>
            <a:ext cx="461666" cy="25718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p:cNvCxnSpPr>
            <a:stCxn id="7" idx="3"/>
            <a:endCxn id="12" idx="1"/>
          </p:cNvCxnSpPr>
          <p:nvPr/>
        </p:nvCxnSpPr>
        <p:spPr>
          <a:xfrm>
            <a:off x="5801710" y="3619384"/>
            <a:ext cx="617593" cy="4663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angular 24"/>
          <p:cNvCxnSpPr>
            <a:stCxn id="8" idx="3"/>
            <a:endCxn id="12" idx="1"/>
          </p:cNvCxnSpPr>
          <p:nvPr/>
        </p:nvCxnSpPr>
        <p:spPr>
          <a:xfrm flipV="1">
            <a:off x="5801710" y="4085760"/>
            <a:ext cx="617593" cy="3099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Imagen 17"/>
          <p:cNvPicPr/>
          <p:nvPr/>
        </p:nvPicPr>
        <p:blipFill rotWithShape="1">
          <a:blip r:embed="rId4"/>
          <a:srcRect t="3041" r="28928" b="5743"/>
          <a:stretch/>
        </p:blipFill>
        <p:spPr bwMode="auto">
          <a:xfrm>
            <a:off x="3294407" y="1464988"/>
            <a:ext cx="5632198" cy="4198470"/>
          </a:xfrm>
          <a:prstGeom prst="rect">
            <a:avLst/>
          </a:prstGeom>
          <a:ln>
            <a:noFill/>
          </a:ln>
          <a:extLst>
            <a:ext uri="{53640926-AAD7-44D8-BBD7-CCE9431645EC}">
              <a14:shadowObscured xmlns:a14="http://schemas.microsoft.com/office/drawing/2010/main"/>
            </a:ext>
          </a:extLst>
        </p:spPr>
      </p:pic>
      <p:cxnSp>
        <p:nvCxnSpPr>
          <p:cNvPr id="38" name="Conector recto de flecha 37"/>
          <p:cNvCxnSpPr>
            <a:endCxn id="16" idx="0"/>
          </p:cNvCxnSpPr>
          <p:nvPr/>
        </p:nvCxnSpPr>
        <p:spPr>
          <a:xfrm flipH="1">
            <a:off x="6930731" y="4072506"/>
            <a:ext cx="737613" cy="191411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322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5454" y="260648"/>
            <a:ext cx="8606117" cy="764989"/>
          </a:xfrm>
          <a:ln>
            <a:noFill/>
          </a:ln>
        </p:spPr>
        <p:txBody>
          <a:bodyPr>
            <a:normAutofit/>
          </a:bodyPr>
          <a:lstStyle/>
          <a:p>
            <a:r>
              <a:rPr lang="es-CL" dirty="0" smtClean="0">
                <a:ln>
                  <a:solidFill>
                    <a:srgbClr val="FF0000"/>
                  </a:solidFill>
                </a:ln>
                <a:solidFill>
                  <a:srgbClr val="FF0000"/>
                </a:solidFill>
              </a:rPr>
              <a:t>Aplicación de Corrección Geométrica </a:t>
            </a:r>
            <a:endParaRPr lang="es-CL" dirty="0">
              <a:ln>
                <a:solidFill>
                  <a:srgbClr val="FF0000"/>
                </a:solidFill>
              </a:ln>
              <a:solidFill>
                <a:srgbClr val="FF0000"/>
              </a:solidFill>
            </a:endParaRPr>
          </a:p>
        </p:txBody>
      </p:sp>
      <p:sp>
        <p:nvSpPr>
          <p:cNvPr id="4" name="CuadroTexto 3"/>
          <p:cNvSpPr txBox="1"/>
          <p:nvPr/>
        </p:nvSpPr>
        <p:spPr>
          <a:xfrm>
            <a:off x="647314" y="1073740"/>
            <a:ext cx="3276614" cy="646331"/>
          </a:xfrm>
          <a:prstGeom prst="rect">
            <a:avLst/>
          </a:prstGeom>
          <a:noFill/>
        </p:spPr>
        <p:txBody>
          <a:bodyPr wrap="square" rtlCol="0">
            <a:spAutoFit/>
          </a:bodyPr>
          <a:lstStyle/>
          <a:p>
            <a:r>
              <a:rPr lang="es-CL" dirty="0" smtClean="0">
                <a:ln>
                  <a:solidFill>
                    <a:srgbClr val="FFFF00"/>
                  </a:solidFill>
                </a:ln>
                <a:solidFill>
                  <a:srgbClr val="FFFF00"/>
                </a:solidFill>
              </a:rPr>
              <a:t>Utilización Software Geomática </a:t>
            </a:r>
            <a:r>
              <a:rPr lang="es-CL" dirty="0">
                <a:ln>
                  <a:solidFill>
                    <a:srgbClr val="FFFF00"/>
                  </a:solidFill>
                </a:ln>
                <a:solidFill>
                  <a:srgbClr val="FFFF00"/>
                </a:solidFill>
              </a:rPr>
              <a:t>PCI versión </a:t>
            </a:r>
            <a:r>
              <a:rPr lang="es-CL" dirty="0" smtClean="0">
                <a:ln>
                  <a:solidFill>
                    <a:srgbClr val="FFFF00"/>
                  </a:solidFill>
                </a:ln>
                <a:solidFill>
                  <a:srgbClr val="FFFF00"/>
                </a:solidFill>
              </a:rPr>
              <a:t>9.1.</a:t>
            </a:r>
            <a:endParaRPr lang="es-CL" dirty="0">
              <a:ln>
                <a:solidFill>
                  <a:srgbClr val="FFFF00"/>
                </a:solidFill>
              </a:ln>
              <a:solidFill>
                <a:srgbClr val="FFFF00"/>
              </a:solidFill>
            </a:endParaRPr>
          </a:p>
        </p:txBody>
      </p:sp>
      <p:sp>
        <p:nvSpPr>
          <p:cNvPr id="5" name="CuadroTexto 4"/>
          <p:cNvSpPr txBox="1"/>
          <p:nvPr/>
        </p:nvSpPr>
        <p:spPr>
          <a:xfrm>
            <a:off x="821247" y="2103037"/>
            <a:ext cx="2494430" cy="369332"/>
          </a:xfrm>
          <a:prstGeom prst="rect">
            <a:avLst/>
          </a:prstGeom>
          <a:noFill/>
        </p:spPr>
        <p:txBody>
          <a:bodyPr wrap="square" rtlCol="0">
            <a:spAutoFit/>
          </a:bodyPr>
          <a:lstStyle/>
          <a:p>
            <a:r>
              <a:rPr lang="es-CL" dirty="0" smtClean="0"/>
              <a:t>Modulo </a:t>
            </a:r>
            <a:r>
              <a:rPr lang="es-CL" dirty="0" err="1" smtClean="0"/>
              <a:t>Ortho</a:t>
            </a:r>
            <a:r>
              <a:rPr lang="es-CL" dirty="0" smtClean="0"/>
              <a:t> </a:t>
            </a:r>
            <a:r>
              <a:rPr lang="es-CL" dirty="0" err="1" smtClean="0"/>
              <a:t>Engine</a:t>
            </a:r>
            <a:endParaRPr lang="es-CL" dirty="0"/>
          </a:p>
        </p:txBody>
      </p:sp>
      <p:sp>
        <p:nvSpPr>
          <p:cNvPr id="6" name="CuadroTexto 5"/>
          <p:cNvSpPr txBox="1"/>
          <p:nvPr/>
        </p:nvSpPr>
        <p:spPr>
          <a:xfrm>
            <a:off x="5017872" y="1073389"/>
            <a:ext cx="3874608" cy="646331"/>
          </a:xfrm>
          <a:prstGeom prst="rect">
            <a:avLst/>
          </a:prstGeom>
          <a:noFill/>
        </p:spPr>
        <p:txBody>
          <a:bodyPr wrap="square" rtlCol="0">
            <a:spAutoFit/>
          </a:bodyPr>
          <a:lstStyle/>
          <a:p>
            <a:r>
              <a:rPr lang="es-CL" b="1" dirty="0" smtClean="0">
                <a:solidFill>
                  <a:srgbClr val="FFFF00"/>
                </a:solidFill>
              </a:rPr>
              <a:t>Herramienta: Permite georreferenciar</a:t>
            </a:r>
            <a:r>
              <a:rPr lang="es-CL" b="1" dirty="0">
                <a:solidFill>
                  <a:srgbClr val="FFFF00"/>
                </a:solidFill>
              </a:rPr>
              <a:t> </a:t>
            </a:r>
            <a:r>
              <a:rPr lang="es-CL" b="1" dirty="0" smtClean="0">
                <a:solidFill>
                  <a:srgbClr val="FFFF00"/>
                </a:solidFill>
              </a:rPr>
              <a:t>imágenes satelitales o vuelos aéreos </a:t>
            </a:r>
            <a:endParaRPr lang="es-CL" b="1" dirty="0">
              <a:solidFill>
                <a:srgbClr val="FFFF00"/>
              </a:solidFill>
            </a:endParaRPr>
          </a:p>
        </p:txBody>
      </p:sp>
      <p:sp>
        <p:nvSpPr>
          <p:cNvPr id="7" name="CuadroTexto 6"/>
          <p:cNvSpPr txBox="1"/>
          <p:nvPr/>
        </p:nvSpPr>
        <p:spPr>
          <a:xfrm>
            <a:off x="883284" y="4102681"/>
            <a:ext cx="2820073" cy="646331"/>
          </a:xfrm>
          <a:prstGeom prst="rect">
            <a:avLst/>
          </a:prstGeom>
          <a:noFill/>
        </p:spPr>
        <p:txBody>
          <a:bodyPr wrap="square" rtlCol="0">
            <a:spAutoFit/>
          </a:bodyPr>
          <a:lstStyle/>
          <a:p>
            <a:r>
              <a:rPr lang="es-CL" dirty="0" smtClean="0"/>
              <a:t>Se debe Insertar Imagen a referenciar o “imagen falsa”</a:t>
            </a:r>
            <a:endParaRPr lang="es-CL" dirty="0"/>
          </a:p>
        </p:txBody>
      </p:sp>
      <p:sp>
        <p:nvSpPr>
          <p:cNvPr id="8" name="CuadroTexto 7"/>
          <p:cNvSpPr txBox="1"/>
          <p:nvPr/>
        </p:nvSpPr>
        <p:spPr>
          <a:xfrm>
            <a:off x="5615504" y="4102681"/>
            <a:ext cx="2432366" cy="646331"/>
          </a:xfrm>
          <a:prstGeom prst="rect">
            <a:avLst/>
          </a:prstGeom>
          <a:noFill/>
        </p:spPr>
        <p:txBody>
          <a:bodyPr wrap="square" rtlCol="0">
            <a:spAutoFit/>
          </a:bodyPr>
          <a:lstStyle/>
          <a:p>
            <a:r>
              <a:rPr lang="es-CL" dirty="0" smtClean="0"/>
              <a:t>Se debe cargar imagen con georreferencia </a:t>
            </a:r>
            <a:endParaRPr lang="es-CL" dirty="0"/>
          </a:p>
        </p:txBody>
      </p:sp>
      <p:sp>
        <p:nvSpPr>
          <p:cNvPr id="9" name="CuadroTexto 8"/>
          <p:cNvSpPr txBox="1"/>
          <p:nvPr/>
        </p:nvSpPr>
        <p:spPr>
          <a:xfrm>
            <a:off x="3601522" y="4987448"/>
            <a:ext cx="2013982" cy="646331"/>
          </a:xfrm>
          <a:prstGeom prst="rect">
            <a:avLst/>
          </a:prstGeom>
          <a:noFill/>
        </p:spPr>
        <p:txBody>
          <a:bodyPr wrap="square" rtlCol="0">
            <a:spAutoFit/>
          </a:bodyPr>
          <a:lstStyle/>
          <a:p>
            <a:r>
              <a:rPr lang="es-CL" dirty="0" smtClean="0"/>
              <a:t>Capturar puntos críticos de control</a:t>
            </a:r>
            <a:endParaRPr lang="es-CL" dirty="0"/>
          </a:p>
        </p:txBody>
      </p:sp>
      <p:sp>
        <p:nvSpPr>
          <p:cNvPr id="10" name="CuadroTexto 9"/>
          <p:cNvSpPr txBox="1"/>
          <p:nvPr/>
        </p:nvSpPr>
        <p:spPr>
          <a:xfrm>
            <a:off x="2892798" y="2784853"/>
            <a:ext cx="3546662" cy="923330"/>
          </a:xfrm>
          <a:prstGeom prst="rect">
            <a:avLst/>
          </a:prstGeom>
          <a:noFill/>
        </p:spPr>
        <p:txBody>
          <a:bodyPr wrap="square" rtlCol="0">
            <a:spAutoFit/>
          </a:bodyPr>
          <a:lstStyle/>
          <a:p>
            <a:r>
              <a:rPr lang="es-CL" dirty="0" smtClean="0"/>
              <a:t>Exige parámetros básicos como Datum, proyección y pixel metros de la imagen a corregir, donde:</a:t>
            </a:r>
            <a:endParaRPr lang="es-CL" dirty="0"/>
          </a:p>
        </p:txBody>
      </p:sp>
      <p:sp>
        <p:nvSpPr>
          <p:cNvPr id="11" name="CuadroTexto 10"/>
          <p:cNvSpPr txBox="1"/>
          <p:nvPr/>
        </p:nvSpPr>
        <p:spPr>
          <a:xfrm>
            <a:off x="675032" y="5999575"/>
            <a:ext cx="7982193" cy="646331"/>
          </a:xfrm>
          <a:prstGeom prst="rect">
            <a:avLst/>
          </a:prstGeom>
          <a:noFill/>
        </p:spPr>
        <p:txBody>
          <a:bodyPr wrap="square" rtlCol="0">
            <a:spAutoFit/>
          </a:bodyPr>
          <a:lstStyle/>
          <a:p>
            <a:pPr algn="just"/>
            <a:r>
              <a:rPr lang="es-CL" dirty="0" smtClean="0">
                <a:solidFill>
                  <a:srgbClr val="FFFF00"/>
                </a:solidFill>
              </a:rPr>
              <a:t>Exportación de la imagen con nueva georreferencia, con una resolución de 30 metros pixel</a:t>
            </a:r>
            <a:endParaRPr lang="es-CL" dirty="0">
              <a:solidFill>
                <a:srgbClr val="FFFF00"/>
              </a:solidFill>
            </a:endParaRPr>
          </a:p>
        </p:txBody>
      </p:sp>
      <p:cxnSp>
        <p:nvCxnSpPr>
          <p:cNvPr id="14" name="Conector angular 13"/>
          <p:cNvCxnSpPr>
            <a:stCxn id="5" idx="2"/>
            <a:endCxn id="10" idx="1"/>
          </p:cNvCxnSpPr>
          <p:nvPr/>
        </p:nvCxnSpPr>
        <p:spPr>
          <a:xfrm rot="16200000" flipH="1">
            <a:off x="2093556" y="2447275"/>
            <a:ext cx="774149" cy="82433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angular 16"/>
          <p:cNvCxnSpPr>
            <a:stCxn id="10" idx="2"/>
            <a:endCxn id="8" idx="1"/>
          </p:cNvCxnSpPr>
          <p:nvPr/>
        </p:nvCxnSpPr>
        <p:spPr>
          <a:xfrm rot="16200000" flipH="1">
            <a:off x="4781984" y="3592327"/>
            <a:ext cx="717664" cy="94937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p:cNvCxnSpPr>
            <a:stCxn id="10" idx="2"/>
            <a:endCxn id="7" idx="3"/>
          </p:cNvCxnSpPr>
          <p:nvPr/>
        </p:nvCxnSpPr>
        <p:spPr>
          <a:xfrm rot="5400000">
            <a:off x="3825911" y="3585629"/>
            <a:ext cx="717664" cy="9627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angular 23"/>
          <p:cNvCxnSpPr>
            <a:stCxn id="7" idx="2"/>
            <a:endCxn id="9" idx="1"/>
          </p:cNvCxnSpPr>
          <p:nvPr/>
        </p:nvCxnSpPr>
        <p:spPr>
          <a:xfrm rot="16200000" flipH="1">
            <a:off x="2666620" y="4375712"/>
            <a:ext cx="561602" cy="130820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25"/>
          <p:cNvCxnSpPr>
            <a:stCxn id="8" idx="2"/>
            <a:endCxn id="9" idx="3"/>
          </p:cNvCxnSpPr>
          <p:nvPr/>
        </p:nvCxnSpPr>
        <p:spPr>
          <a:xfrm rot="5400000">
            <a:off x="5942795" y="4421722"/>
            <a:ext cx="561602" cy="12161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a:stCxn id="9" idx="2"/>
            <a:endCxn id="11" idx="0"/>
          </p:cNvCxnSpPr>
          <p:nvPr/>
        </p:nvCxnSpPr>
        <p:spPr>
          <a:xfrm>
            <a:off x="4608513" y="5633779"/>
            <a:ext cx="57616" cy="365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l="8676" t="9196" b="10765"/>
          <a:stretch/>
        </p:blipFill>
        <p:spPr>
          <a:xfrm>
            <a:off x="654164" y="2045281"/>
            <a:ext cx="8350623" cy="4114800"/>
          </a:xfrm>
          <a:prstGeom prst="rect">
            <a:avLst/>
          </a:prstGeom>
        </p:spPr>
      </p:pic>
      <p:cxnSp>
        <p:nvCxnSpPr>
          <p:cNvPr id="45" name="Conector angular 44"/>
          <p:cNvCxnSpPr/>
          <p:nvPr/>
        </p:nvCxnSpPr>
        <p:spPr>
          <a:xfrm flipV="1">
            <a:off x="4160724" y="1442180"/>
            <a:ext cx="876461" cy="752647"/>
          </a:xfrm>
          <a:prstGeom prst="bentConnector3">
            <a:avLst>
              <a:gd name="adj1" fmla="val 50000"/>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n 12"/>
          <p:cNvPicPr>
            <a:picLocks noChangeAspect="1"/>
          </p:cNvPicPr>
          <p:nvPr/>
        </p:nvPicPr>
        <p:blipFill rotWithShape="1">
          <a:blip r:embed="rId3"/>
          <a:srcRect l="21888" t="14337" r="9073" b="12684"/>
          <a:stretch/>
        </p:blipFill>
        <p:spPr>
          <a:xfrm>
            <a:off x="3096046" y="3084471"/>
            <a:ext cx="3621469" cy="2152280"/>
          </a:xfrm>
          <a:prstGeom prst="rect">
            <a:avLst/>
          </a:prstGeom>
        </p:spPr>
      </p:pic>
    </p:spTree>
    <p:extLst>
      <p:ext uri="{BB962C8B-B14F-4D97-AF65-F5344CB8AC3E}">
        <p14:creationId xmlns:p14="http://schemas.microsoft.com/office/powerpoint/2010/main" val="1960934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2074"/>
          </a:xfrm>
        </p:spPr>
        <p:txBody>
          <a:bodyPr>
            <a:normAutofit/>
          </a:bodyPr>
          <a:lstStyle/>
          <a:p>
            <a:r>
              <a:rPr lang="es-CL" sz="2800" b="1" dirty="0">
                <a:solidFill>
                  <a:srgbClr val="FF0000"/>
                </a:solidFill>
              </a:rPr>
              <a:t>Recorrido </a:t>
            </a:r>
            <a:r>
              <a:rPr lang="es-CL" sz="2800" b="1" dirty="0" smtClean="0">
                <a:solidFill>
                  <a:srgbClr val="FF0000"/>
                </a:solidFill>
              </a:rPr>
              <a:t>Parcial de levantamientos de datos in situ</a:t>
            </a:r>
            <a:endParaRPr lang="es-CL" sz="2800" b="1" dirty="0">
              <a:solidFill>
                <a:srgbClr val="FF0000"/>
              </a:solidFill>
            </a:endParaRPr>
          </a:p>
        </p:txBody>
      </p:sp>
      <p:sp>
        <p:nvSpPr>
          <p:cNvPr id="5" name="4 Rectángulo"/>
          <p:cNvSpPr/>
          <p:nvPr/>
        </p:nvSpPr>
        <p:spPr>
          <a:xfrm>
            <a:off x="251520" y="6073169"/>
            <a:ext cx="8282675" cy="461665"/>
          </a:xfrm>
          <a:prstGeom prst="rect">
            <a:avLst/>
          </a:prstGeom>
        </p:spPr>
        <p:txBody>
          <a:bodyPr wrap="square">
            <a:spAutoFit/>
          </a:bodyPr>
          <a:lstStyle/>
          <a:p>
            <a:pPr lvl="0">
              <a:spcBef>
                <a:spcPct val="20000"/>
              </a:spcBef>
            </a:pPr>
            <a:r>
              <a:rPr lang="es-CL" sz="2400" dirty="0">
                <a:solidFill>
                  <a:srgbClr val="FFFF00"/>
                </a:solidFill>
              </a:rPr>
              <a:t>Sector la Engorda, puntos GPS obtenidos</a:t>
            </a:r>
          </a:p>
        </p:txBody>
      </p:sp>
      <p:pic>
        <p:nvPicPr>
          <p:cNvPr id="6" name="5 Imagen"/>
          <p:cNvPicPr/>
          <p:nvPr/>
        </p:nvPicPr>
        <p:blipFill rotWithShape="1">
          <a:blip r:embed="rId2"/>
          <a:srcRect l="31568" t="17810" r="16497" b="25438"/>
          <a:stretch/>
        </p:blipFill>
        <p:spPr bwMode="auto">
          <a:xfrm>
            <a:off x="683567" y="909157"/>
            <a:ext cx="7850627" cy="51640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06127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7483" y="188640"/>
            <a:ext cx="8655360" cy="792325"/>
          </a:xfrm>
        </p:spPr>
        <p:txBody>
          <a:bodyPr>
            <a:normAutofit/>
          </a:bodyPr>
          <a:lstStyle/>
          <a:p>
            <a:r>
              <a:rPr lang="es-CL" sz="2800" b="1" dirty="0" smtClean="0">
                <a:solidFill>
                  <a:srgbClr val="FF0000"/>
                </a:solidFill>
              </a:rPr>
              <a:t>Ejecución del proceso de clasificación supervisada</a:t>
            </a:r>
            <a:endParaRPr lang="es-CL" sz="2800" b="1" dirty="0">
              <a:solidFill>
                <a:srgbClr val="FF0000"/>
              </a:solidFill>
            </a:endParaRPr>
          </a:p>
        </p:txBody>
      </p:sp>
      <p:sp>
        <p:nvSpPr>
          <p:cNvPr id="6" name="CuadroTexto 5"/>
          <p:cNvSpPr txBox="1"/>
          <p:nvPr/>
        </p:nvSpPr>
        <p:spPr>
          <a:xfrm>
            <a:off x="227471" y="1630221"/>
            <a:ext cx="5015121" cy="646331"/>
          </a:xfrm>
          <a:prstGeom prst="rect">
            <a:avLst/>
          </a:prstGeom>
          <a:noFill/>
        </p:spPr>
        <p:txBody>
          <a:bodyPr wrap="square" rtlCol="0">
            <a:spAutoFit/>
          </a:bodyPr>
          <a:lstStyle/>
          <a:p>
            <a:r>
              <a:rPr lang="es-CL" dirty="0">
                <a:solidFill>
                  <a:srgbClr val="FFFF00"/>
                </a:solidFill>
              </a:rPr>
              <a:t>Utilización </a:t>
            </a:r>
            <a:r>
              <a:rPr lang="es-CL" dirty="0" smtClean="0">
                <a:solidFill>
                  <a:srgbClr val="FFFF00"/>
                </a:solidFill>
              </a:rPr>
              <a:t>Software </a:t>
            </a:r>
            <a:r>
              <a:rPr lang="es-CL" dirty="0">
                <a:solidFill>
                  <a:srgbClr val="FFFF00"/>
                </a:solidFill>
              </a:rPr>
              <a:t>Geomática PCI 9.1</a:t>
            </a:r>
            <a:r>
              <a:rPr lang="es-CL" dirty="0" smtClean="0">
                <a:solidFill>
                  <a:srgbClr val="FFFF00"/>
                </a:solidFill>
              </a:rPr>
              <a:t>                                       </a:t>
            </a:r>
            <a:endParaRPr lang="es-CL" dirty="0"/>
          </a:p>
          <a:p>
            <a:r>
              <a:rPr lang="es-CL" dirty="0">
                <a:solidFill>
                  <a:srgbClr val="FFFF00"/>
                </a:solidFill>
              </a:rPr>
              <a:t>Modulo herramientas de </a:t>
            </a:r>
            <a:r>
              <a:rPr lang="es-CL" dirty="0" smtClean="0">
                <a:solidFill>
                  <a:srgbClr val="FFFF00"/>
                </a:solidFill>
              </a:rPr>
              <a:t>análisis</a:t>
            </a:r>
            <a:endParaRPr lang="es-CL" dirty="0">
              <a:solidFill>
                <a:srgbClr val="FFFF00"/>
              </a:solidFill>
            </a:endParaRPr>
          </a:p>
        </p:txBody>
      </p:sp>
      <p:sp>
        <p:nvSpPr>
          <p:cNvPr id="10" name="CuadroTexto 9"/>
          <p:cNvSpPr txBox="1"/>
          <p:nvPr/>
        </p:nvSpPr>
        <p:spPr>
          <a:xfrm>
            <a:off x="217483" y="1195368"/>
            <a:ext cx="5362629" cy="369332"/>
          </a:xfrm>
          <a:prstGeom prst="rect">
            <a:avLst/>
          </a:prstGeom>
          <a:noFill/>
        </p:spPr>
        <p:txBody>
          <a:bodyPr wrap="square" rtlCol="0">
            <a:spAutoFit/>
          </a:bodyPr>
          <a:lstStyle/>
          <a:p>
            <a:r>
              <a:rPr lang="es-CL" dirty="0" smtClean="0">
                <a:solidFill>
                  <a:srgbClr val="FFFF00"/>
                </a:solidFill>
              </a:rPr>
              <a:t>Determinar la cubierta vegetal y espejo de agua</a:t>
            </a:r>
            <a:endParaRPr lang="es-CL" dirty="0">
              <a:solidFill>
                <a:srgbClr val="FFFF00"/>
              </a:solidFill>
            </a:endParaRPr>
          </a:p>
        </p:txBody>
      </p:sp>
      <p:sp>
        <p:nvSpPr>
          <p:cNvPr id="15" name="CuadroTexto 14"/>
          <p:cNvSpPr txBox="1"/>
          <p:nvPr/>
        </p:nvSpPr>
        <p:spPr>
          <a:xfrm>
            <a:off x="105770" y="5214166"/>
            <a:ext cx="8927252" cy="923330"/>
          </a:xfrm>
          <a:prstGeom prst="rect">
            <a:avLst/>
          </a:prstGeom>
          <a:noFill/>
        </p:spPr>
        <p:txBody>
          <a:bodyPr wrap="square" rtlCol="0">
            <a:spAutoFit/>
          </a:bodyPr>
          <a:lstStyle/>
          <a:p>
            <a:pPr algn="just"/>
            <a:r>
              <a:rPr lang="es-CL" dirty="0" smtClean="0">
                <a:solidFill>
                  <a:srgbClr val="FFFF00"/>
                </a:solidFill>
              </a:rPr>
              <a:t>*Clasificación Máxima Verosimilitud: asume </a:t>
            </a:r>
            <a:r>
              <a:rPr lang="es-CL" dirty="0">
                <a:solidFill>
                  <a:srgbClr val="FFFF00"/>
                </a:solidFill>
              </a:rPr>
              <a:t>que los datos siguen una función de distribución normal para asignar la probabilidad de que un pixel cualquiera pertenezca a cada una de las </a:t>
            </a:r>
            <a:r>
              <a:rPr lang="es-CL" dirty="0" smtClean="0">
                <a:solidFill>
                  <a:srgbClr val="FFFF00"/>
                </a:solidFill>
              </a:rPr>
              <a:t>clases. </a:t>
            </a:r>
            <a:r>
              <a:rPr lang="es-CL" dirty="0">
                <a:solidFill>
                  <a:srgbClr val="FFFF00"/>
                </a:solidFill>
              </a:rPr>
              <a:t>El pixel se asigna de este modo a la clase a la que es más probable que pertenezca</a:t>
            </a:r>
          </a:p>
        </p:txBody>
      </p:sp>
      <p:graphicFrame>
        <p:nvGraphicFramePr>
          <p:cNvPr id="5" name="4 Tabla"/>
          <p:cNvGraphicFramePr>
            <a:graphicFrameLocks noGrp="1"/>
          </p:cNvGraphicFramePr>
          <p:nvPr>
            <p:extLst>
              <p:ext uri="{D42A27DB-BD31-4B8C-83A1-F6EECF244321}">
                <p14:modId xmlns:p14="http://schemas.microsoft.com/office/powerpoint/2010/main" val="3552158753"/>
              </p:ext>
            </p:extLst>
          </p:nvPr>
        </p:nvGraphicFramePr>
        <p:xfrm>
          <a:off x="217483" y="2636912"/>
          <a:ext cx="8637486" cy="2225040"/>
        </p:xfrm>
        <a:graphic>
          <a:graphicData uri="http://schemas.openxmlformats.org/drawingml/2006/table">
            <a:tbl>
              <a:tblPr firstRow="1" firstCol="1" bandRow="1">
                <a:tableStyleId>{5C22544A-7EE6-4342-B048-85BDC9FD1C3A}</a:tableStyleId>
              </a:tblPr>
              <a:tblGrid>
                <a:gridCol w="2879162"/>
                <a:gridCol w="2879162"/>
                <a:gridCol w="2879162"/>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dirty="0" smtClean="0">
                          <a:solidFill>
                            <a:srgbClr val="FFFF00"/>
                          </a:solidFill>
                        </a:rPr>
                        <a:t>Herramientas de análisis</a:t>
                      </a:r>
                    </a:p>
                    <a:p>
                      <a:endParaRPr lang="es-CL" dirty="0"/>
                    </a:p>
                  </a:txBody>
                  <a:tcPr>
                    <a:lnT w="38100" cmpd="sng">
                      <a:noFill/>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dirty="0" smtClean="0">
                          <a:solidFill>
                            <a:srgbClr val="FFFF00"/>
                          </a:solidFill>
                        </a:rPr>
                        <a:t>Captura de datos usando </a:t>
                      </a:r>
                      <a:r>
                        <a:rPr lang="es-CL" dirty="0" err="1" smtClean="0">
                          <a:solidFill>
                            <a:srgbClr val="FFFF00"/>
                          </a:solidFill>
                        </a:rPr>
                        <a:t>semillado</a:t>
                      </a:r>
                      <a:r>
                        <a:rPr lang="es-CL" dirty="0" smtClean="0">
                          <a:solidFill>
                            <a:srgbClr val="FFFF00"/>
                          </a:solidFill>
                        </a:rPr>
                        <a:t> </a:t>
                      </a:r>
                      <a:r>
                        <a:rPr lang="es-CL" dirty="0" err="1" smtClean="0">
                          <a:solidFill>
                            <a:srgbClr val="FFFF00"/>
                          </a:solidFill>
                        </a:rPr>
                        <a:t>ráster</a:t>
                      </a:r>
                      <a:endParaRPr lang="es-CL" dirty="0" smtClean="0">
                        <a:solidFill>
                          <a:srgbClr val="FFFF00"/>
                        </a:solidFill>
                      </a:endParaRPr>
                    </a:p>
                    <a:p>
                      <a:endParaRPr lang="es-CL" dirty="0"/>
                    </a:p>
                  </a:txBody>
                  <a:tcPr>
                    <a:lnT w="38100" cmpd="sng">
                      <a:noFill/>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dirty="0" smtClean="0">
                          <a:solidFill>
                            <a:srgbClr val="FFFF00"/>
                          </a:solidFill>
                        </a:rPr>
                        <a:t>Clasificación utilizada Máxima verosimilitud*</a:t>
                      </a:r>
                    </a:p>
                    <a:p>
                      <a:endParaRPr lang="es-CL" dirty="0"/>
                    </a:p>
                  </a:txBody>
                  <a:tcPr>
                    <a:lnT w="38100" cmpd="sng">
                      <a:noFill/>
                    </a:lnT>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600" dirty="0" smtClean="0">
                          <a:solidFill>
                            <a:srgbClr val="FF0000"/>
                          </a:solidFill>
                        </a:rPr>
                        <a:t>Clasificación supervisada</a:t>
                      </a:r>
                    </a:p>
                    <a:p>
                      <a:endParaRPr lang="es-CL" sz="1600" dirty="0">
                        <a:solidFill>
                          <a:srgbClr val="FF0000"/>
                        </a:solidFill>
                      </a:endParaRPr>
                    </a:p>
                  </a:txBody>
                  <a:tcPr>
                    <a:solidFill>
                      <a:schemeClr val="tx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600" dirty="0" smtClean="0">
                          <a:solidFill>
                            <a:srgbClr val="FF0000"/>
                          </a:solidFill>
                        </a:rPr>
                        <a:t>Pre visualización del algoritmo de Clasificación </a:t>
                      </a:r>
                    </a:p>
                    <a:p>
                      <a:endParaRPr lang="es-CL" sz="1600" dirty="0">
                        <a:solidFill>
                          <a:srgbClr val="FF0000"/>
                        </a:solidFill>
                      </a:endParaRPr>
                    </a:p>
                  </a:txBody>
                  <a:tcPr>
                    <a:solidFill>
                      <a:schemeClr val="tx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600" dirty="0" smtClean="0">
                          <a:solidFill>
                            <a:srgbClr val="FF0000"/>
                          </a:solidFill>
                        </a:rPr>
                        <a:t>Identificación de 4 elementos: espejo de agua, pastizales, piso vegetacional forestal-arbustivo y áreas sin vegetación, además de crear una nueva capa </a:t>
                      </a:r>
                      <a:r>
                        <a:rPr lang="es-CL" sz="1600" dirty="0" err="1" smtClean="0">
                          <a:solidFill>
                            <a:srgbClr val="FF0000"/>
                          </a:solidFill>
                        </a:rPr>
                        <a:t>ráster</a:t>
                      </a:r>
                      <a:r>
                        <a:rPr lang="es-CL" sz="1600" dirty="0" smtClean="0">
                          <a:solidFill>
                            <a:srgbClr val="FF0000"/>
                          </a:solidFill>
                        </a:rPr>
                        <a:t>. </a:t>
                      </a:r>
                    </a:p>
                  </a:txBody>
                  <a:tcPr>
                    <a:solidFill>
                      <a:schemeClr val="tx1">
                        <a:lumMod val="85000"/>
                      </a:schemeClr>
                    </a:solidFill>
                  </a:tcPr>
                </a:tc>
              </a:tr>
            </a:tbl>
          </a:graphicData>
        </a:graphic>
      </p:graphicFrame>
    </p:spTree>
    <p:extLst>
      <p:ext uri="{BB962C8B-B14F-4D97-AF65-F5344CB8AC3E}">
        <p14:creationId xmlns:p14="http://schemas.microsoft.com/office/powerpoint/2010/main" val="6285362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04952" y="365126"/>
            <a:ext cx="8655360" cy="792325"/>
          </a:xfrm>
        </p:spPr>
        <p:txBody>
          <a:bodyPr>
            <a:normAutofit/>
          </a:bodyPr>
          <a:lstStyle/>
          <a:p>
            <a:r>
              <a:rPr lang="es-CL" sz="2800" b="1" dirty="0" smtClean="0">
                <a:solidFill>
                  <a:srgbClr val="FFFF00"/>
                </a:solidFill>
              </a:rPr>
              <a:t> </a:t>
            </a:r>
            <a:r>
              <a:rPr lang="es-CL" sz="2800" b="1" dirty="0" smtClean="0">
                <a:solidFill>
                  <a:srgbClr val="FF0000"/>
                </a:solidFill>
              </a:rPr>
              <a:t>Ejecución del proceso de clasificación supervisada</a:t>
            </a:r>
            <a:endParaRPr lang="es-CL" sz="2800" b="1" dirty="0">
              <a:solidFill>
                <a:srgbClr val="FF0000"/>
              </a:solidFill>
            </a:endParaRPr>
          </a:p>
        </p:txBody>
      </p:sp>
      <p:pic>
        <p:nvPicPr>
          <p:cNvPr id="5" name="Imagen 4"/>
          <p:cNvPicPr>
            <a:picLocks noChangeAspect="1"/>
          </p:cNvPicPr>
          <p:nvPr/>
        </p:nvPicPr>
        <p:blipFill rotWithShape="1">
          <a:blip r:embed="rId2"/>
          <a:srcRect l="21131" t="29228" r="29778" b="13603"/>
          <a:stretch/>
        </p:blipFill>
        <p:spPr>
          <a:xfrm>
            <a:off x="251520" y="1273714"/>
            <a:ext cx="4723765" cy="3092823"/>
          </a:xfrm>
          <a:prstGeom prst="rect">
            <a:avLst/>
          </a:prstGeom>
        </p:spPr>
      </p:pic>
      <p:pic>
        <p:nvPicPr>
          <p:cNvPr id="6" name="Imagen 5"/>
          <p:cNvPicPr>
            <a:picLocks noChangeAspect="1"/>
          </p:cNvPicPr>
          <p:nvPr/>
        </p:nvPicPr>
        <p:blipFill rotWithShape="1">
          <a:blip r:embed="rId3"/>
          <a:srcRect l="21131" t="29229" r="29572" b="13788"/>
          <a:stretch/>
        </p:blipFill>
        <p:spPr>
          <a:xfrm>
            <a:off x="251520" y="3193715"/>
            <a:ext cx="4723765" cy="3092825"/>
          </a:xfrm>
          <a:prstGeom prst="rect">
            <a:avLst/>
          </a:prstGeom>
        </p:spPr>
      </p:pic>
      <p:sp>
        <p:nvSpPr>
          <p:cNvPr id="7" name="CuadroTexto 6"/>
          <p:cNvSpPr txBox="1"/>
          <p:nvPr/>
        </p:nvSpPr>
        <p:spPr>
          <a:xfrm>
            <a:off x="5045928" y="1676362"/>
            <a:ext cx="3228119" cy="400110"/>
          </a:xfrm>
          <a:prstGeom prst="rect">
            <a:avLst/>
          </a:prstGeom>
          <a:noFill/>
        </p:spPr>
        <p:txBody>
          <a:bodyPr wrap="square" rtlCol="0">
            <a:spAutoFit/>
          </a:bodyPr>
          <a:lstStyle/>
          <a:p>
            <a:r>
              <a:rPr lang="es-CL" sz="2000" dirty="0" smtClean="0">
                <a:solidFill>
                  <a:srgbClr val="FFFF00"/>
                </a:solidFill>
              </a:rPr>
              <a:t>Imagen Falso Color-432</a:t>
            </a:r>
            <a:endParaRPr lang="es-CL" sz="2000" dirty="0">
              <a:solidFill>
                <a:srgbClr val="FFFF00"/>
              </a:solidFill>
            </a:endParaRPr>
          </a:p>
        </p:txBody>
      </p:sp>
      <p:sp>
        <p:nvSpPr>
          <p:cNvPr id="8" name="CuadroTexto 7"/>
          <p:cNvSpPr txBox="1"/>
          <p:nvPr/>
        </p:nvSpPr>
        <p:spPr>
          <a:xfrm>
            <a:off x="5045928" y="2551792"/>
            <a:ext cx="3600400" cy="707886"/>
          </a:xfrm>
          <a:prstGeom prst="rect">
            <a:avLst/>
          </a:prstGeom>
          <a:noFill/>
        </p:spPr>
        <p:txBody>
          <a:bodyPr wrap="square" rtlCol="0">
            <a:spAutoFit/>
          </a:bodyPr>
          <a:lstStyle/>
          <a:p>
            <a:r>
              <a:rPr lang="es-CL" sz="2000" dirty="0" smtClean="0">
                <a:solidFill>
                  <a:srgbClr val="FFFF00"/>
                </a:solidFill>
              </a:rPr>
              <a:t>Proceso de clasificación máxima verosimilitud</a:t>
            </a:r>
            <a:endParaRPr lang="es-CL" sz="2000" dirty="0">
              <a:solidFill>
                <a:srgbClr val="FFFF00"/>
              </a:solidFill>
            </a:endParaRPr>
          </a:p>
        </p:txBody>
      </p:sp>
      <p:sp>
        <p:nvSpPr>
          <p:cNvPr id="9" name="CuadroTexto 8"/>
          <p:cNvSpPr txBox="1"/>
          <p:nvPr/>
        </p:nvSpPr>
        <p:spPr>
          <a:xfrm>
            <a:off x="5030342" y="3318432"/>
            <a:ext cx="3934146" cy="2246769"/>
          </a:xfrm>
          <a:prstGeom prst="rect">
            <a:avLst/>
          </a:prstGeom>
          <a:noFill/>
        </p:spPr>
        <p:txBody>
          <a:bodyPr wrap="square" rtlCol="0">
            <a:spAutoFit/>
          </a:bodyPr>
          <a:lstStyle/>
          <a:p>
            <a:r>
              <a:rPr lang="es-CL" sz="2000" dirty="0" smtClean="0">
                <a:solidFill>
                  <a:srgbClr val="FFFF00"/>
                </a:solidFill>
              </a:rPr>
              <a:t>4 clases:</a:t>
            </a:r>
          </a:p>
          <a:p>
            <a:pPr marL="342900" indent="-342900" algn="just">
              <a:buFont typeface="Wingdings" panose="05000000000000000000" pitchFamily="2" charset="2"/>
              <a:buChar char="Ø"/>
            </a:pPr>
            <a:r>
              <a:rPr lang="es-CL" sz="2000" dirty="0" smtClean="0">
                <a:solidFill>
                  <a:srgbClr val="FFFF00"/>
                </a:solidFill>
              </a:rPr>
              <a:t>Cian: espejo de agua.</a:t>
            </a:r>
          </a:p>
          <a:p>
            <a:pPr marL="342900" indent="-342900" algn="just">
              <a:buFont typeface="Wingdings" panose="05000000000000000000" pitchFamily="2" charset="2"/>
              <a:buChar char="Ø"/>
            </a:pPr>
            <a:r>
              <a:rPr lang="es-CL" sz="2000" dirty="0" smtClean="0">
                <a:solidFill>
                  <a:srgbClr val="FFFF00"/>
                </a:solidFill>
              </a:rPr>
              <a:t>Verde claro: pastizales.</a:t>
            </a:r>
          </a:p>
          <a:p>
            <a:pPr marL="342900" indent="-342900" algn="just">
              <a:buFont typeface="Wingdings" panose="05000000000000000000" pitchFamily="2" charset="2"/>
              <a:buChar char="Ø"/>
            </a:pPr>
            <a:r>
              <a:rPr lang="es-CL" sz="2000" dirty="0" smtClean="0">
                <a:solidFill>
                  <a:srgbClr val="FFFF00"/>
                </a:solidFill>
              </a:rPr>
              <a:t>Verde Oscuro: Piso vegetacional forestal- arbustivo</a:t>
            </a:r>
          </a:p>
          <a:p>
            <a:pPr marL="342900" indent="-342900" algn="just">
              <a:buFont typeface="Wingdings" panose="05000000000000000000" pitchFamily="2" charset="2"/>
              <a:buChar char="Ø"/>
            </a:pPr>
            <a:r>
              <a:rPr lang="es-CL" sz="2000" dirty="0" smtClean="0">
                <a:solidFill>
                  <a:srgbClr val="FFFF00"/>
                </a:solidFill>
              </a:rPr>
              <a:t>Color Amarillo: Áreas sin vegetación</a:t>
            </a:r>
            <a:endParaRPr lang="es-CL" sz="2000" dirty="0">
              <a:solidFill>
                <a:srgbClr val="FFFF00"/>
              </a:solidFill>
            </a:endParaRPr>
          </a:p>
        </p:txBody>
      </p:sp>
    </p:spTree>
    <p:extLst>
      <p:ext uri="{BB962C8B-B14F-4D97-AF65-F5344CB8AC3E}">
        <p14:creationId xmlns:p14="http://schemas.microsoft.com/office/powerpoint/2010/main" val="3459944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1 Rectángulo"/>
          <p:cNvSpPr/>
          <p:nvPr/>
        </p:nvSpPr>
        <p:spPr>
          <a:xfrm>
            <a:off x="323528" y="476672"/>
            <a:ext cx="8424936" cy="6186309"/>
          </a:xfrm>
          <a:prstGeom prst="rect">
            <a:avLst/>
          </a:prstGeom>
        </p:spPr>
        <p:txBody>
          <a:bodyPr wrap="square">
            <a:spAutoFit/>
          </a:bodyPr>
          <a:lstStyle/>
          <a:p>
            <a:r>
              <a:rPr lang="es-CL" b="1" dirty="0" smtClean="0">
                <a:solidFill>
                  <a:srgbClr val="FF0000"/>
                </a:solidFill>
              </a:rPr>
              <a:t>GUATEMALA</a:t>
            </a:r>
            <a:endParaRPr lang="es-CL" dirty="0" smtClean="0">
              <a:solidFill>
                <a:srgbClr val="FF0000"/>
              </a:solidFill>
            </a:endParaRPr>
          </a:p>
          <a:p>
            <a:r>
              <a:rPr lang="es-CL" b="1" dirty="0" smtClean="0">
                <a:solidFill>
                  <a:srgbClr val="FFFF00"/>
                </a:solidFill>
              </a:rPr>
              <a:t> </a:t>
            </a:r>
            <a:endParaRPr lang="es-CL" dirty="0" smtClean="0">
              <a:solidFill>
                <a:srgbClr val="FFFF00"/>
              </a:solidFill>
            </a:endParaRPr>
          </a:p>
          <a:p>
            <a:r>
              <a:rPr lang="es-CL" b="1" dirty="0" smtClean="0">
                <a:solidFill>
                  <a:srgbClr val="00FF00"/>
                </a:solidFill>
              </a:rPr>
              <a:t>Ing. Jaime Carranza </a:t>
            </a:r>
            <a:r>
              <a:rPr lang="es-CL" b="1" dirty="0" smtClean="0">
                <a:solidFill>
                  <a:srgbClr val="00FF00"/>
                </a:solidFill>
              </a:rPr>
              <a:t>González: </a:t>
            </a:r>
            <a:r>
              <a:rPr lang="es-CL" dirty="0" err="1" smtClean="0">
                <a:solidFill>
                  <a:srgbClr val="FFFF00"/>
                </a:solidFill>
              </a:rPr>
              <a:t>MSc</a:t>
            </a:r>
            <a:r>
              <a:rPr lang="es-CL" dirty="0" smtClean="0">
                <a:solidFill>
                  <a:srgbClr val="FFFF00"/>
                </a:solidFill>
              </a:rPr>
              <a:t>.</a:t>
            </a:r>
            <a:r>
              <a:rPr lang="es-CL" b="1" dirty="0" smtClean="0">
                <a:solidFill>
                  <a:srgbClr val="FFFF00"/>
                </a:solidFill>
              </a:rPr>
              <a:t> </a:t>
            </a:r>
            <a:r>
              <a:rPr lang="es-CL" dirty="0" smtClean="0">
                <a:solidFill>
                  <a:srgbClr val="FFFF00"/>
                </a:solidFill>
              </a:rPr>
              <a:t>Facultad de Ingeniería de la Universidad de San Carlos de Guatemala “FIUSAC</a:t>
            </a:r>
            <a:r>
              <a:rPr lang="es-CL" dirty="0" smtClean="0">
                <a:solidFill>
                  <a:srgbClr val="FFFF00"/>
                </a:solidFill>
              </a:rPr>
              <a:t>”</a:t>
            </a:r>
          </a:p>
          <a:p>
            <a:endParaRPr lang="es-CL" dirty="0" smtClean="0">
              <a:solidFill>
                <a:srgbClr val="FFFF00"/>
              </a:solidFill>
            </a:endParaRPr>
          </a:p>
          <a:p>
            <a:r>
              <a:rPr lang="es-CL" b="1" dirty="0" smtClean="0">
                <a:solidFill>
                  <a:srgbClr val="00FF00"/>
                </a:solidFill>
              </a:rPr>
              <a:t>Ing. Milton </a:t>
            </a:r>
            <a:r>
              <a:rPr lang="es-CL" b="1" dirty="0" smtClean="0">
                <a:solidFill>
                  <a:srgbClr val="00FF00"/>
                </a:solidFill>
              </a:rPr>
              <a:t>Núñez: </a:t>
            </a:r>
            <a:r>
              <a:rPr lang="es-CL" dirty="0" smtClean="0">
                <a:solidFill>
                  <a:srgbClr val="FFFF00"/>
                </a:solidFill>
              </a:rPr>
              <a:t>Instituto Geográfico Nacional “IGN”</a:t>
            </a:r>
          </a:p>
          <a:p>
            <a:r>
              <a:rPr lang="es-CL" b="1" dirty="0" smtClean="0">
                <a:solidFill>
                  <a:srgbClr val="00FF00"/>
                </a:solidFill>
              </a:rPr>
              <a:t>Ing. Edson </a:t>
            </a:r>
            <a:r>
              <a:rPr lang="es-CL" b="1" dirty="0" smtClean="0">
                <a:solidFill>
                  <a:srgbClr val="00FF00"/>
                </a:solidFill>
              </a:rPr>
              <a:t>Hernández: </a:t>
            </a:r>
            <a:r>
              <a:rPr lang="es-CL" dirty="0" smtClean="0">
                <a:solidFill>
                  <a:srgbClr val="FFFF00"/>
                </a:solidFill>
              </a:rPr>
              <a:t>Instituto Geográfico Nacional “IGN”</a:t>
            </a:r>
          </a:p>
          <a:p>
            <a:r>
              <a:rPr lang="es-CL" b="1" dirty="0" smtClean="0">
                <a:solidFill>
                  <a:srgbClr val="00FF00"/>
                </a:solidFill>
              </a:rPr>
              <a:t>Ing. </a:t>
            </a:r>
            <a:r>
              <a:rPr lang="es-CL" b="1" dirty="0" smtClean="0">
                <a:solidFill>
                  <a:srgbClr val="00FF00"/>
                </a:solidFill>
              </a:rPr>
              <a:t>Raúl </a:t>
            </a:r>
            <a:r>
              <a:rPr lang="es-CL" b="1" dirty="0" smtClean="0">
                <a:solidFill>
                  <a:srgbClr val="00FF00"/>
                </a:solidFill>
              </a:rPr>
              <a:t>Alfonso </a:t>
            </a:r>
            <a:r>
              <a:rPr lang="es-CL" b="1" dirty="0" smtClean="0">
                <a:solidFill>
                  <a:srgbClr val="00FF00"/>
                </a:solidFill>
              </a:rPr>
              <a:t>Álvarez: </a:t>
            </a:r>
            <a:r>
              <a:rPr lang="es-CL" dirty="0" smtClean="0">
                <a:solidFill>
                  <a:srgbClr val="FFFF00"/>
                </a:solidFill>
              </a:rPr>
              <a:t>Instituto </a:t>
            </a:r>
            <a:r>
              <a:rPr lang="es-CL" dirty="0" smtClean="0">
                <a:solidFill>
                  <a:srgbClr val="FFFF00"/>
                </a:solidFill>
              </a:rPr>
              <a:t>Geográfico Nacional “IGN</a:t>
            </a:r>
            <a:r>
              <a:rPr lang="es-CL" dirty="0" smtClean="0">
                <a:solidFill>
                  <a:srgbClr val="FFFF00"/>
                </a:solidFill>
              </a:rPr>
              <a:t>”</a:t>
            </a:r>
          </a:p>
          <a:p>
            <a:endParaRPr lang="es-CL" dirty="0" smtClean="0">
              <a:solidFill>
                <a:srgbClr val="FFFF00"/>
              </a:solidFill>
            </a:endParaRPr>
          </a:p>
          <a:p>
            <a:pPr algn="just"/>
            <a:r>
              <a:rPr lang="es-CL" b="1" dirty="0" smtClean="0">
                <a:solidFill>
                  <a:srgbClr val="00FF00"/>
                </a:solidFill>
              </a:rPr>
              <a:t>Ing. </a:t>
            </a:r>
            <a:r>
              <a:rPr lang="es-CL" b="1" dirty="0" err="1" smtClean="0">
                <a:solidFill>
                  <a:srgbClr val="00FF00"/>
                </a:solidFill>
              </a:rPr>
              <a:t>Edvin</a:t>
            </a:r>
            <a:r>
              <a:rPr lang="es-CL" b="1" dirty="0" smtClean="0">
                <a:solidFill>
                  <a:srgbClr val="00FF00"/>
                </a:solidFill>
              </a:rPr>
              <a:t> </a:t>
            </a:r>
            <a:r>
              <a:rPr lang="es-CL" b="1" dirty="0" smtClean="0">
                <a:solidFill>
                  <a:srgbClr val="00FF00"/>
                </a:solidFill>
              </a:rPr>
              <a:t>Ramos: </a:t>
            </a:r>
            <a:r>
              <a:rPr lang="es-CL" dirty="0" smtClean="0">
                <a:solidFill>
                  <a:srgbClr val="FFFF00"/>
                </a:solidFill>
              </a:rPr>
              <a:t>Autoridad </a:t>
            </a:r>
            <a:r>
              <a:rPr lang="es-CL" dirty="0" smtClean="0">
                <a:solidFill>
                  <a:srgbClr val="FFFF00"/>
                </a:solidFill>
              </a:rPr>
              <a:t>para el Manejo Sustentable de la Cuenca y del Lago de Amatitlán “AMSA”</a:t>
            </a:r>
          </a:p>
          <a:p>
            <a:pPr algn="just"/>
            <a:r>
              <a:rPr lang="es-CL" b="1" dirty="0" smtClean="0">
                <a:solidFill>
                  <a:srgbClr val="00FF00"/>
                </a:solidFill>
              </a:rPr>
              <a:t>Ing. Jorge </a:t>
            </a:r>
            <a:r>
              <a:rPr lang="es-CL" b="1" dirty="0" smtClean="0">
                <a:solidFill>
                  <a:srgbClr val="00FF00"/>
                </a:solidFill>
              </a:rPr>
              <a:t>Mazariegos:</a:t>
            </a:r>
            <a:r>
              <a:rPr lang="es-CL" dirty="0" smtClean="0">
                <a:solidFill>
                  <a:srgbClr val="00FF00"/>
                </a:solidFill>
              </a:rPr>
              <a:t> </a:t>
            </a:r>
            <a:r>
              <a:rPr lang="es-CL" dirty="0" smtClean="0">
                <a:solidFill>
                  <a:srgbClr val="FFFF00"/>
                </a:solidFill>
              </a:rPr>
              <a:t>Autoridad para el Manejo Sustentable de la Cuenca y del Lago de</a:t>
            </a:r>
          </a:p>
          <a:p>
            <a:pPr algn="just"/>
            <a:r>
              <a:rPr lang="es-CL" dirty="0" smtClean="0">
                <a:solidFill>
                  <a:srgbClr val="FFFF00"/>
                </a:solidFill>
              </a:rPr>
              <a:t>Amatitlán “AMSA”</a:t>
            </a:r>
          </a:p>
          <a:p>
            <a:pPr algn="just"/>
            <a:r>
              <a:rPr lang="es-CL" b="1" dirty="0" smtClean="0">
                <a:solidFill>
                  <a:srgbClr val="00FF00"/>
                </a:solidFill>
              </a:rPr>
              <a:t>Ing. </a:t>
            </a:r>
            <a:r>
              <a:rPr lang="es-CL" b="1" dirty="0" err="1" smtClean="0">
                <a:solidFill>
                  <a:srgbClr val="00FF00"/>
                </a:solidFill>
              </a:rPr>
              <a:t>Joana</a:t>
            </a:r>
            <a:r>
              <a:rPr lang="es-CL" b="1" dirty="0" smtClean="0">
                <a:solidFill>
                  <a:srgbClr val="00FF00"/>
                </a:solidFill>
              </a:rPr>
              <a:t> </a:t>
            </a:r>
            <a:r>
              <a:rPr lang="es-CL" b="1" dirty="0" smtClean="0">
                <a:solidFill>
                  <a:srgbClr val="00FF00"/>
                </a:solidFill>
              </a:rPr>
              <a:t>Girón</a:t>
            </a:r>
            <a:r>
              <a:rPr lang="es-CL" dirty="0" smtClean="0">
                <a:solidFill>
                  <a:srgbClr val="00FF00"/>
                </a:solidFill>
              </a:rPr>
              <a:t>: </a:t>
            </a:r>
            <a:r>
              <a:rPr lang="es-CL" dirty="0" smtClean="0">
                <a:solidFill>
                  <a:srgbClr val="FFFF00"/>
                </a:solidFill>
              </a:rPr>
              <a:t>Autoridad </a:t>
            </a:r>
            <a:r>
              <a:rPr lang="es-CL" dirty="0" smtClean="0">
                <a:solidFill>
                  <a:srgbClr val="FFFF00"/>
                </a:solidFill>
              </a:rPr>
              <a:t>para el Manejo Sustentable de la Cuenca y del Lago de Amatitlán “AMSA”</a:t>
            </a:r>
          </a:p>
          <a:p>
            <a:pPr algn="just"/>
            <a:r>
              <a:rPr lang="es-CL" b="1" dirty="0" smtClean="0">
                <a:solidFill>
                  <a:srgbClr val="00FF00"/>
                </a:solidFill>
              </a:rPr>
              <a:t>Ing. Marlon </a:t>
            </a:r>
            <a:r>
              <a:rPr lang="es-CL" b="1" dirty="0" smtClean="0">
                <a:solidFill>
                  <a:srgbClr val="00FF00"/>
                </a:solidFill>
              </a:rPr>
              <a:t>Velásquez: </a:t>
            </a:r>
            <a:r>
              <a:rPr lang="es-CL" dirty="0" smtClean="0">
                <a:solidFill>
                  <a:srgbClr val="FFFF00"/>
                </a:solidFill>
              </a:rPr>
              <a:t>Autoridad </a:t>
            </a:r>
            <a:r>
              <a:rPr lang="es-CL" dirty="0" smtClean="0">
                <a:solidFill>
                  <a:srgbClr val="FFFF00"/>
                </a:solidFill>
              </a:rPr>
              <a:t>para el Manejo Sustentable de la Cuenca y del Lago de Amatitlán “AMSA”</a:t>
            </a:r>
          </a:p>
          <a:p>
            <a:r>
              <a:rPr lang="es-CL" b="1" dirty="0" smtClean="0">
                <a:solidFill>
                  <a:srgbClr val="FFFF00"/>
                </a:solidFill>
              </a:rPr>
              <a:t> </a:t>
            </a:r>
            <a:endParaRPr lang="es-CL" dirty="0" smtClean="0">
              <a:solidFill>
                <a:srgbClr val="FFFF00"/>
              </a:solidFill>
            </a:endParaRPr>
          </a:p>
          <a:p>
            <a:r>
              <a:rPr lang="es-CL" b="1" dirty="0" smtClean="0">
                <a:solidFill>
                  <a:srgbClr val="FFFF00"/>
                </a:solidFill>
              </a:rPr>
              <a:t>Institución</a:t>
            </a:r>
            <a:endParaRPr lang="es-CL" dirty="0" smtClean="0">
              <a:solidFill>
                <a:srgbClr val="FFFF00"/>
              </a:solidFill>
            </a:endParaRPr>
          </a:p>
          <a:p>
            <a:r>
              <a:rPr lang="es-CL" b="1" dirty="0" smtClean="0">
                <a:solidFill>
                  <a:srgbClr val="FFFF00"/>
                </a:solidFill>
              </a:rPr>
              <a:t>PATROCINANTE:	</a:t>
            </a:r>
            <a:r>
              <a:rPr lang="es-CL" dirty="0" smtClean="0">
                <a:solidFill>
                  <a:srgbClr val="FFFF00"/>
                </a:solidFill>
              </a:rPr>
              <a:t>UNIVERSIDAD DE SAN CARLOS</a:t>
            </a:r>
            <a:r>
              <a:rPr lang="es-CL" b="1" dirty="0" smtClean="0">
                <a:solidFill>
                  <a:srgbClr val="FFFF00"/>
                </a:solidFill>
              </a:rPr>
              <a:t> </a:t>
            </a:r>
            <a:r>
              <a:rPr lang="es-CL" dirty="0" smtClean="0">
                <a:solidFill>
                  <a:srgbClr val="FFFF00"/>
                </a:solidFill>
              </a:rPr>
              <a:t>“USAC” FACULTAD DE INGENIERÍA</a:t>
            </a:r>
          </a:p>
          <a:p>
            <a:r>
              <a:rPr lang="es-CL" b="1" dirty="0" smtClean="0">
                <a:solidFill>
                  <a:srgbClr val="FFFF00"/>
                </a:solidFill>
              </a:rPr>
              <a:t>COOPERADORA:	</a:t>
            </a:r>
            <a:r>
              <a:rPr lang="es-CL" dirty="0" smtClean="0">
                <a:solidFill>
                  <a:srgbClr val="FFFF00"/>
                </a:solidFill>
              </a:rPr>
              <a:t>AUTORIDAD DEL LAGO DE AMATITLÁN </a:t>
            </a:r>
            <a:r>
              <a:rPr lang="es-CL" b="1" dirty="0" smtClean="0">
                <a:solidFill>
                  <a:srgbClr val="FFFF00"/>
                </a:solidFill>
              </a:rPr>
              <a:t>“AMSA”</a:t>
            </a:r>
            <a:endParaRPr lang="es-CL" dirty="0" smtClean="0">
              <a:solidFill>
                <a:srgbClr val="FFFF00"/>
              </a:solidFill>
            </a:endParaRPr>
          </a:p>
          <a:p>
            <a:r>
              <a:rPr lang="es-CL" dirty="0" smtClean="0">
                <a:solidFill>
                  <a:srgbClr val="FFFF00"/>
                </a:solidFill>
              </a:rPr>
              <a:t>                                   INSTITUTO GEOGRÁFICO NACIONAL</a:t>
            </a:r>
            <a:r>
              <a:rPr lang="es-CL" b="1" dirty="0" smtClean="0">
                <a:solidFill>
                  <a:srgbClr val="FFFF00"/>
                </a:solidFill>
              </a:rPr>
              <a:t>  “IGN”</a:t>
            </a:r>
            <a:endParaRPr lang="es-CL" dirty="0">
              <a:solidFill>
                <a:srgbClr val="FFFF00"/>
              </a:solidFill>
            </a:endParaRPr>
          </a:p>
        </p:txBody>
      </p:sp>
    </p:spTree>
    <p:extLst>
      <p:ext uri="{BB962C8B-B14F-4D97-AF65-F5344CB8AC3E}">
        <p14:creationId xmlns:p14="http://schemas.microsoft.com/office/powerpoint/2010/main" val="2094978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6"/>
            <a:ext cx="7886700" cy="791321"/>
          </a:xfrm>
        </p:spPr>
        <p:txBody>
          <a:bodyPr>
            <a:normAutofit fontScale="90000"/>
          </a:bodyPr>
          <a:lstStyle/>
          <a:p>
            <a:r>
              <a:rPr lang="es-CL" b="1" dirty="0" smtClean="0">
                <a:solidFill>
                  <a:srgbClr val="FF0000"/>
                </a:solidFill>
              </a:rPr>
              <a:t>Modelamiento de curvas de nivel</a:t>
            </a:r>
            <a:endParaRPr lang="es-CL" b="1" dirty="0">
              <a:solidFill>
                <a:srgbClr val="FF0000"/>
              </a:solidFill>
            </a:endParaRPr>
          </a:p>
        </p:txBody>
      </p:sp>
      <p:sp>
        <p:nvSpPr>
          <p:cNvPr id="4" name="CuadroTexto 3"/>
          <p:cNvSpPr txBox="1"/>
          <p:nvPr/>
        </p:nvSpPr>
        <p:spPr>
          <a:xfrm>
            <a:off x="628650" y="1383627"/>
            <a:ext cx="5887566" cy="369332"/>
          </a:xfrm>
          <a:prstGeom prst="rect">
            <a:avLst/>
          </a:prstGeom>
          <a:noFill/>
        </p:spPr>
        <p:txBody>
          <a:bodyPr wrap="square" rtlCol="0">
            <a:spAutoFit/>
          </a:bodyPr>
          <a:lstStyle/>
          <a:p>
            <a:pPr algn="just"/>
            <a:r>
              <a:rPr lang="es-CL" dirty="0" smtClean="0">
                <a:solidFill>
                  <a:srgbClr val="FFFF00"/>
                </a:solidFill>
              </a:rPr>
              <a:t>Software </a:t>
            </a:r>
            <a:r>
              <a:rPr lang="es-CL" dirty="0" err="1" smtClean="0">
                <a:solidFill>
                  <a:srgbClr val="FFFF00"/>
                </a:solidFill>
              </a:rPr>
              <a:t>ArcGis</a:t>
            </a:r>
            <a:r>
              <a:rPr lang="es-CL" dirty="0" smtClean="0">
                <a:solidFill>
                  <a:srgbClr val="FFFF00"/>
                </a:solidFill>
              </a:rPr>
              <a:t> 10.2 Modulo de análisis espacial</a:t>
            </a:r>
            <a:endParaRPr lang="es-CL" dirty="0">
              <a:solidFill>
                <a:srgbClr val="FFFF00"/>
              </a:solidFill>
            </a:endParaRPr>
          </a:p>
        </p:txBody>
      </p:sp>
      <p:sp>
        <p:nvSpPr>
          <p:cNvPr id="5" name="CuadroTexto 4"/>
          <p:cNvSpPr txBox="1"/>
          <p:nvPr/>
        </p:nvSpPr>
        <p:spPr>
          <a:xfrm>
            <a:off x="2234547" y="2366170"/>
            <a:ext cx="3597554" cy="923330"/>
          </a:xfrm>
          <a:prstGeom prst="rect">
            <a:avLst/>
          </a:prstGeom>
          <a:noFill/>
        </p:spPr>
        <p:txBody>
          <a:bodyPr wrap="square" rtlCol="0">
            <a:spAutoFit/>
          </a:bodyPr>
          <a:lstStyle/>
          <a:p>
            <a:pPr algn="ctr"/>
            <a:r>
              <a:rPr lang="es-CL" dirty="0" smtClean="0"/>
              <a:t>Cargado de “</a:t>
            </a:r>
            <a:r>
              <a:rPr lang="es-CL" i="1" dirty="0" err="1" smtClean="0"/>
              <a:t>shapefile</a:t>
            </a:r>
            <a:r>
              <a:rPr lang="es-CL" dirty="0" smtClean="0"/>
              <a:t>” Curvas de Nivel de 25 metros de equidistancia de elevación entre </a:t>
            </a:r>
            <a:r>
              <a:rPr lang="es-CL" dirty="0" err="1" smtClean="0"/>
              <a:t>isolíneas</a:t>
            </a:r>
            <a:r>
              <a:rPr lang="es-CL" dirty="0" smtClean="0"/>
              <a:t>.</a:t>
            </a:r>
            <a:endParaRPr lang="es-CL" dirty="0"/>
          </a:p>
        </p:txBody>
      </p:sp>
      <p:sp>
        <p:nvSpPr>
          <p:cNvPr id="6" name="CuadroTexto 5"/>
          <p:cNvSpPr txBox="1"/>
          <p:nvPr/>
        </p:nvSpPr>
        <p:spPr>
          <a:xfrm>
            <a:off x="4264492" y="3509375"/>
            <a:ext cx="4018896" cy="923330"/>
          </a:xfrm>
          <a:prstGeom prst="rect">
            <a:avLst/>
          </a:prstGeom>
          <a:noFill/>
        </p:spPr>
        <p:txBody>
          <a:bodyPr wrap="square" rtlCol="0">
            <a:spAutoFit/>
          </a:bodyPr>
          <a:lstStyle/>
          <a:p>
            <a:pPr algn="ctr"/>
            <a:r>
              <a:rPr lang="es-CL" dirty="0" smtClean="0"/>
              <a:t>Generación de MDT, aplicando la creación de una “red irregular de triángulos” (TIN)</a:t>
            </a:r>
            <a:endParaRPr lang="es-CL" dirty="0"/>
          </a:p>
        </p:txBody>
      </p:sp>
      <p:sp>
        <p:nvSpPr>
          <p:cNvPr id="7" name="CuadroTexto 6"/>
          <p:cNvSpPr txBox="1"/>
          <p:nvPr/>
        </p:nvSpPr>
        <p:spPr>
          <a:xfrm>
            <a:off x="4264492" y="4432705"/>
            <a:ext cx="4018896" cy="646331"/>
          </a:xfrm>
          <a:prstGeom prst="rect">
            <a:avLst/>
          </a:prstGeom>
          <a:noFill/>
        </p:spPr>
        <p:txBody>
          <a:bodyPr wrap="square" rtlCol="0">
            <a:spAutoFit/>
          </a:bodyPr>
          <a:lstStyle/>
          <a:p>
            <a:pPr algn="ctr"/>
            <a:r>
              <a:rPr lang="es-CL" dirty="0" smtClean="0"/>
              <a:t>Se realizó una conversión a una imagen ráster con resolución de 30 metros pixel </a:t>
            </a:r>
            <a:endParaRPr lang="es-CL" dirty="0"/>
          </a:p>
        </p:txBody>
      </p:sp>
      <p:sp>
        <p:nvSpPr>
          <p:cNvPr id="8" name="CuadroTexto 7"/>
          <p:cNvSpPr txBox="1"/>
          <p:nvPr/>
        </p:nvSpPr>
        <p:spPr>
          <a:xfrm>
            <a:off x="3935711" y="5531062"/>
            <a:ext cx="4574493" cy="369332"/>
          </a:xfrm>
          <a:prstGeom prst="rect">
            <a:avLst/>
          </a:prstGeom>
          <a:noFill/>
        </p:spPr>
        <p:txBody>
          <a:bodyPr wrap="square" rtlCol="0">
            <a:spAutoFit/>
          </a:bodyPr>
          <a:lstStyle/>
          <a:p>
            <a:pPr algn="ctr"/>
            <a:r>
              <a:rPr lang="es-CL" dirty="0" smtClean="0">
                <a:solidFill>
                  <a:srgbClr val="FFFF00"/>
                </a:solidFill>
              </a:rPr>
              <a:t>Aplicación de análisis de superficie del modelo</a:t>
            </a:r>
            <a:endParaRPr lang="es-CL" dirty="0">
              <a:solidFill>
                <a:srgbClr val="FFFF00"/>
              </a:solidFill>
            </a:endParaRPr>
          </a:p>
        </p:txBody>
      </p:sp>
      <p:sp>
        <p:nvSpPr>
          <p:cNvPr id="9" name="CuadroTexto 8"/>
          <p:cNvSpPr txBox="1"/>
          <p:nvPr/>
        </p:nvSpPr>
        <p:spPr>
          <a:xfrm>
            <a:off x="3935711" y="6120702"/>
            <a:ext cx="4721953" cy="369332"/>
          </a:xfrm>
          <a:prstGeom prst="rect">
            <a:avLst/>
          </a:prstGeom>
          <a:noFill/>
        </p:spPr>
        <p:txBody>
          <a:bodyPr wrap="square" rtlCol="0">
            <a:spAutoFit/>
          </a:bodyPr>
          <a:lstStyle/>
          <a:p>
            <a:pPr algn="just"/>
            <a:r>
              <a:rPr lang="es-CL" dirty="0" smtClean="0">
                <a:solidFill>
                  <a:srgbClr val="FFFF00"/>
                </a:solidFill>
              </a:rPr>
              <a:t>Creación de mapas de pendientes de terreno</a:t>
            </a:r>
            <a:endParaRPr lang="es-CL" dirty="0">
              <a:solidFill>
                <a:srgbClr val="FFFF00"/>
              </a:solidFill>
            </a:endParaRPr>
          </a:p>
        </p:txBody>
      </p:sp>
      <p:cxnSp>
        <p:nvCxnSpPr>
          <p:cNvPr id="16" name="Conector angular 15"/>
          <p:cNvCxnSpPr>
            <a:stCxn id="5" idx="2"/>
            <a:endCxn id="6" idx="1"/>
          </p:cNvCxnSpPr>
          <p:nvPr/>
        </p:nvCxnSpPr>
        <p:spPr>
          <a:xfrm rot="16200000" flipH="1">
            <a:off x="3808138" y="3514686"/>
            <a:ext cx="681540" cy="2311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p:cNvCxnSpPr>
            <a:stCxn id="5" idx="2"/>
            <a:endCxn id="7" idx="1"/>
          </p:cNvCxnSpPr>
          <p:nvPr/>
        </p:nvCxnSpPr>
        <p:spPr>
          <a:xfrm rot="16200000" flipH="1">
            <a:off x="3415723" y="3907101"/>
            <a:ext cx="1466371" cy="2311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p:cNvCxnSpPr/>
          <p:nvPr/>
        </p:nvCxnSpPr>
        <p:spPr>
          <a:xfrm rot="16200000" flipH="1">
            <a:off x="2542041" y="4328664"/>
            <a:ext cx="2417456" cy="35667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n 10"/>
          <p:cNvPicPr>
            <a:picLocks noChangeAspect="1"/>
          </p:cNvPicPr>
          <p:nvPr/>
        </p:nvPicPr>
        <p:blipFill rotWithShape="1">
          <a:blip r:embed="rId2"/>
          <a:srcRect l="24369" t="16544" r="25713" b="17279"/>
          <a:stretch/>
        </p:blipFill>
        <p:spPr>
          <a:xfrm>
            <a:off x="362320" y="2314425"/>
            <a:ext cx="3593072" cy="2678066"/>
          </a:xfrm>
          <a:prstGeom prst="rect">
            <a:avLst/>
          </a:prstGeom>
          <a:ln>
            <a:solidFill>
              <a:schemeClr val="bg1"/>
            </a:solidFill>
          </a:ln>
        </p:spPr>
      </p:pic>
      <p:pic>
        <p:nvPicPr>
          <p:cNvPr id="10" name="Imagen 9"/>
          <p:cNvPicPr/>
          <p:nvPr/>
        </p:nvPicPr>
        <p:blipFill rotWithShape="1">
          <a:blip r:embed="rId3"/>
          <a:srcRect l="27922" t="18919" r="23833" b="15878"/>
          <a:stretch/>
        </p:blipFill>
        <p:spPr bwMode="auto">
          <a:xfrm>
            <a:off x="2715935" y="2299298"/>
            <a:ext cx="3704011" cy="2733571"/>
          </a:xfrm>
          <a:prstGeom prst="rect">
            <a:avLst/>
          </a:prstGeom>
          <a:ln>
            <a:noFill/>
          </a:ln>
          <a:extLst>
            <a:ext uri="{53640926-AAD7-44D8-BBD7-CCE9431645EC}">
              <a14:shadowObscured xmlns:a14="http://schemas.microsoft.com/office/drawing/2010/main"/>
            </a:ext>
          </a:extLst>
        </p:spPr>
      </p:pic>
      <p:cxnSp>
        <p:nvCxnSpPr>
          <p:cNvPr id="13" name="Conector angular 12"/>
          <p:cNvCxnSpPr>
            <a:stCxn id="4" idx="2"/>
            <a:endCxn id="5" idx="1"/>
          </p:cNvCxnSpPr>
          <p:nvPr/>
        </p:nvCxnSpPr>
        <p:spPr>
          <a:xfrm rot="5400000">
            <a:off x="2366052" y="1621454"/>
            <a:ext cx="1074876" cy="1337886"/>
          </a:xfrm>
          <a:prstGeom prst="bentConnector4">
            <a:avLst>
              <a:gd name="adj1" fmla="val 28525"/>
              <a:gd name="adj2" fmla="val 117087"/>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p:cNvCxnSpPr/>
          <p:nvPr/>
        </p:nvCxnSpPr>
        <p:spPr>
          <a:xfrm rot="16200000" flipH="1">
            <a:off x="2157225" y="4640287"/>
            <a:ext cx="3098996" cy="231166"/>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n 11"/>
          <p:cNvPicPr>
            <a:picLocks noChangeAspect="1"/>
          </p:cNvPicPr>
          <p:nvPr/>
        </p:nvPicPr>
        <p:blipFill rotWithShape="1">
          <a:blip r:embed="rId4"/>
          <a:srcRect l="24398" t="17074" r="26510" b="17301"/>
          <a:stretch/>
        </p:blipFill>
        <p:spPr>
          <a:xfrm>
            <a:off x="5269013" y="2272693"/>
            <a:ext cx="3612596" cy="2715151"/>
          </a:xfrm>
          <a:prstGeom prst="rect">
            <a:avLst/>
          </a:prstGeom>
        </p:spPr>
      </p:pic>
    </p:spTree>
    <p:extLst>
      <p:ext uri="{BB962C8B-B14F-4D97-AF65-F5344CB8AC3E}">
        <p14:creationId xmlns:p14="http://schemas.microsoft.com/office/powerpoint/2010/main" val="26217131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11560" y="29019"/>
            <a:ext cx="7886700" cy="476671"/>
          </a:xfrm>
        </p:spPr>
        <p:txBody>
          <a:bodyPr>
            <a:normAutofit fontScale="90000"/>
          </a:bodyPr>
          <a:lstStyle/>
          <a:p>
            <a:r>
              <a:rPr lang="es-CL" b="1" dirty="0" smtClean="0">
                <a:solidFill>
                  <a:srgbClr val="FF0000"/>
                </a:solidFill>
              </a:rPr>
              <a:t>Modelamiento de curvas de nivel</a:t>
            </a:r>
            <a:endParaRPr lang="es-CL" b="1" dirty="0">
              <a:solidFill>
                <a:srgbClr val="FF0000"/>
              </a:solidFill>
            </a:endParaRPr>
          </a:p>
        </p:txBody>
      </p:sp>
      <p:sp>
        <p:nvSpPr>
          <p:cNvPr id="5" name="CuadroTexto 4"/>
          <p:cNvSpPr txBox="1"/>
          <p:nvPr/>
        </p:nvSpPr>
        <p:spPr>
          <a:xfrm>
            <a:off x="236717" y="1116721"/>
            <a:ext cx="2249020" cy="923330"/>
          </a:xfrm>
          <a:prstGeom prst="rect">
            <a:avLst/>
          </a:prstGeom>
          <a:noFill/>
        </p:spPr>
        <p:txBody>
          <a:bodyPr wrap="square" rtlCol="0">
            <a:spAutoFit/>
          </a:bodyPr>
          <a:lstStyle/>
          <a:p>
            <a:pPr algn="ctr"/>
            <a:r>
              <a:rPr lang="es-CL" dirty="0" smtClean="0">
                <a:solidFill>
                  <a:srgbClr val="FFFF00"/>
                </a:solidFill>
              </a:rPr>
              <a:t>Fusión de datos y reclasificación de la información</a:t>
            </a:r>
            <a:endParaRPr lang="es-CL" dirty="0">
              <a:solidFill>
                <a:srgbClr val="FFFF00"/>
              </a:solidFill>
            </a:endParaRPr>
          </a:p>
        </p:txBody>
      </p:sp>
      <p:sp>
        <p:nvSpPr>
          <p:cNvPr id="6" name="CuadroTexto 5"/>
          <p:cNvSpPr txBox="1"/>
          <p:nvPr/>
        </p:nvSpPr>
        <p:spPr>
          <a:xfrm>
            <a:off x="107504" y="3768012"/>
            <a:ext cx="2884860" cy="923330"/>
          </a:xfrm>
          <a:prstGeom prst="rect">
            <a:avLst/>
          </a:prstGeom>
          <a:noFill/>
        </p:spPr>
        <p:txBody>
          <a:bodyPr wrap="square" rtlCol="0">
            <a:spAutoFit/>
          </a:bodyPr>
          <a:lstStyle/>
          <a:p>
            <a:pPr algn="ctr"/>
            <a:r>
              <a:rPr lang="es-CL" dirty="0" smtClean="0">
                <a:solidFill>
                  <a:srgbClr val="FFFF00"/>
                </a:solidFill>
              </a:rPr>
              <a:t>Calculadora ráster para unir el MDT y la capa de pendientes de terreno</a:t>
            </a:r>
            <a:endParaRPr lang="es-CL" dirty="0">
              <a:solidFill>
                <a:srgbClr val="FFFF00"/>
              </a:solidFill>
            </a:endParaRPr>
          </a:p>
        </p:txBody>
      </p:sp>
      <p:sp>
        <p:nvSpPr>
          <p:cNvPr id="8" name="CuadroTexto 7"/>
          <p:cNvSpPr txBox="1"/>
          <p:nvPr/>
        </p:nvSpPr>
        <p:spPr>
          <a:xfrm>
            <a:off x="236717" y="2394857"/>
            <a:ext cx="2249020" cy="923330"/>
          </a:xfrm>
          <a:prstGeom prst="rect">
            <a:avLst/>
          </a:prstGeom>
          <a:noFill/>
        </p:spPr>
        <p:txBody>
          <a:bodyPr wrap="square" rtlCol="0">
            <a:spAutoFit/>
          </a:bodyPr>
          <a:lstStyle/>
          <a:p>
            <a:pPr algn="ctr"/>
            <a:r>
              <a:rPr lang="es-CL" dirty="0" smtClean="0">
                <a:solidFill>
                  <a:srgbClr val="FFFF00"/>
                </a:solidFill>
              </a:rPr>
              <a:t>Software ArcGis 10.2</a:t>
            </a:r>
          </a:p>
          <a:p>
            <a:pPr algn="ctr"/>
            <a:r>
              <a:rPr lang="es-CL" dirty="0" smtClean="0">
                <a:solidFill>
                  <a:srgbClr val="FFFF00"/>
                </a:solidFill>
              </a:rPr>
              <a:t>Modulo de análisis espacial</a:t>
            </a:r>
            <a:endParaRPr lang="es-CL" dirty="0">
              <a:solidFill>
                <a:srgbClr val="FFFF00"/>
              </a:solidFill>
            </a:endParaRPr>
          </a:p>
        </p:txBody>
      </p:sp>
      <p:pic>
        <p:nvPicPr>
          <p:cNvPr id="9" name="Imagen 8"/>
          <p:cNvPicPr/>
          <p:nvPr/>
        </p:nvPicPr>
        <p:blipFill rotWithShape="1">
          <a:blip r:embed="rId3"/>
          <a:srcRect l="27922" t="18581" r="23833" b="16554"/>
          <a:stretch/>
        </p:blipFill>
        <p:spPr bwMode="auto">
          <a:xfrm>
            <a:off x="3078370" y="586886"/>
            <a:ext cx="5669289" cy="4104456"/>
          </a:xfrm>
          <a:prstGeom prst="rect">
            <a:avLst/>
          </a:prstGeom>
          <a:ln>
            <a:noFill/>
          </a:ln>
          <a:extLst>
            <a:ext uri="{53640926-AAD7-44D8-BBD7-CCE9431645EC}">
              <a14:shadowObscured xmlns:a14="http://schemas.microsoft.com/office/drawing/2010/main"/>
            </a:ext>
          </a:extLst>
        </p:spPr>
      </p:pic>
      <p:sp>
        <p:nvSpPr>
          <p:cNvPr id="13" name="CuadroTexto 4"/>
          <p:cNvSpPr txBox="1"/>
          <p:nvPr/>
        </p:nvSpPr>
        <p:spPr>
          <a:xfrm>
            <a:off x="107504" y="4916540"/>
            <a:ext cx="2249020" cy="646331"/>
          </a:xfrm>
          <a:prstGeom prst="rect">
            <a:avLst/>
          </a:prstGeom>
          <a:noFill/>
        </p:spPr>
        <p:txBody>
          <a:bodyPr wrap="square" rtlCol="0">
            <a:spAutoFit/>
          </a:bodyPr>
          <a:lstStyle/>
          <a:p>
            <a:pPr algn="ctr"/>
            <a:r>
              <a:rPr lang="es-CL" dirty="0" smtClean="0">
                <a:solidFill>
                  <a:srgbClr val="FFFF00"/>
                </a:solidFill>
              </a:rPr>
              <a:t>Reclasificación de la cobertura fusionada</a:t>
            </a:r>
            <a:endParaRPr lang="es-CL" dirty="0">
              <a:solidFill>
                <a:srgbClr val="FFFF00"/>
              </a:solidFill>
            </a:endParaRPr>
          </a:p>
        </p:txBody>
      </p:sp>
      <p:sp>
        <p:nvSpPr>
          <p:cNvPr id="14" name="CuadroTexto 6"/>
          <p:cNvSpPr txBox="1"/>
          <p:nvPr/>
        </p:nvSpPr>
        <p:spPr>
          <a:xfrm>
            <a:off x="971600" y="5831561"/>
            <a:ext cx="2249020" cy="923330"/>
          </a:xfrm>
          <a:prstGeom prst="rect">
            <a:avLst/>
          </a:prstGeom>
          <a:noFill/>
        </p:spPr>
        <p:txBody>
          <a:bodyPr wrap="square" rtlCol="0">
            <a:spAutoFit/>
          </a:bodyPr>
          <a:lstStyle/>
          <a:p>
            <a:pPr algn="ctr"/>
            <a:r>
              <a:rPr lang="es-CL" dirty="0" smtClean="0">
                <a:solidFill>
                  <a:srgbClr val="FFFF00"/>
                </a:solidFill>
              </a:rPr>
              <a:t>Utilización del modulo de análisis espacial</a:t>
            </a:r>
            <a:endParaRPr lang="es-CL" dirty="0">
              <a:solidFill>
                <a:srgbClr val="FFFF00"/>
              </a:solidFill>
            </a:endParaRPr>
          </a:p>
        </p:txBody>
      </p:sp>
      <p:sp>
        <p:nvSpPr>
          <p:cNvPr id="15" name="CuadroTexto 7"/>
          <p:cNvSpPr txBox="1"/>
          <p:nvPr/>
        </p:nvSpPr>
        <p:spPr>
          <a:xfrm>
            <a:off x="3228576" y="5470537"/>
            <a:ext cx="2753445" cy="646331"/>
          </a:xfrm>
          <a:prstGeom prst="rect">
            <a:avLst/>
          </a:prstGeom>
          <a:noFill/>
        </p:spPr>
        <p:txBody>
          <a:bodyPr wrap="square" rtlCol="0">
            <a:spAutoFit/>
          </a:bodyPr>
          <a:lstStyle/>
          <a:p>
            <a:pPr algn="ctr"/>
            <a:r>
              <a:rPr lang="es-CL" dirty="0" smtClean="0">
                <a:solidFill>
                  <a:srgbClr val="FFFF00"/>
                </a:solidFill>
              </a:rPr>
              <a:t>Criterio denominado “Intervalos geométricos”</a:t>
            </a:r>
            <a:endParaRPr lang="es-CL" dirty="0">
              <a:solidFill>
                <a:srgbClr val="FFFF00"/>
              </a:solidFill>
            </a:endParaRPr>
          </a:p>
        </p:txBody>
      </p:sp>
      <p:sp>
        <p:nvSpPr>
          <p:cNvPr id="16" name="CuadroTexto 8"/>
          <p:cNvSpPr txBox="1"/>
          <p:nvPr/>
        </p:nvSpPr>
        <p:spPr>
          <a:xfrm>
            <a:off x="6539333" y="5540398"/>
            <a:ext cx="2446804" cy="1200329"/>
          </a:xfrm>
          <a:prstGeom prst="rect">
            <a:avLst/>
          </a:prstGeom>
          <a:noFill/>
        </p:spPr>
        <p:txBody>
          <a:bodyPr wrap="square" rtlCol="0">
            <a:spAutoFit/>
          </a:bodyPr>
          <a:lstStyle/>
          <a:p>
            <a:pPr algn="ctr"/>
            <a:r>
              <a:rPr lang="es-CL" dirty="0" smtClean="0">
                <a:solidFill>
                  <a:srgbClr val="FFFF00"/>
                </a:solidFill>
              </a:rPr>
              <a:t>Generación de 3 clases que determinan rasgos de la geomorfología y los tipos de suelo</a:t>
            </a:r>
            <a:endParaRPr lang="es-CL" dirty="0">
              <a:solidFill>
                <a:srgbClr val="FFFF00"/>
              </a:solidFill>
            </a:endParaRPr>
          </a:p>
        </p:txBody>
      </p:sp>
      <p:cxnSp>
        <p:nvCxnSpPr>
          <p:cNvPr id="18" name="17 Conector recto de flecha"/>
          <p:cNvCxnSpPr>
            <a:stCxn id="5" idx="2"/>
            <a:endCxn id="8" idx="0"/>
          </p:cNvCxnSpPr>
          <p:nvPr/>
        </p:nvCxnSpPr>
        <p:spPr>
          <a:xfrm>
            <a:off x="1361227" y="2040051"/>
            <a:ext cx="0" cy="3548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stCxn id="8" idx="2"/>
          </p:cNvCxnSpPr>
          <p:nvPr/>
        </p:nvCxnSpPr>
        <p:spPr>
          <a:xfrm>
            <a:off x="1361227" y="3318187"/>
            <a:ext cx="0" cy="4498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979608" y="5535277"/>
            <a:ext cx="360040" cy="4616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flipV="1">
            <a:off x="3221620" y="6140562"/>
            <a:ext cx="605204" cy="3179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5913014" y="5996942"/>
            <a:ext cx="624955" cy="1124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1 Rectángulo"/>
          <p:cNvSpPr/>
          <p:nvPr/>
        </p:nvSpPr>
        <p:spPr>
          <a:xfrm>
            <a:off x="2992364" y="4593374"/>
            <a:ext cx="5900116" cy="646331"/>
          </a:xfrm>
          <a:prstGeom prst="rect">
            <a:avLst/>
          </a:prstGeom>
        </p:spPr>
        <p:txBody>
          <a:bodyPr wrap="square">
            <a:spAutoFit/>
          </a:bodyPr>
          <a:lstStyle/>
          <a:p>
            <a:pPr algn="just"/>
            <a:r>
              <a:rPr lang="es-CL" dirty="0">
                <a:solidFill>
                  <a:srgbClr val="FFFF00"/>
                </a:solidFill>
              </a:rPr>
              <a:t>Cobertura generada a partir de la fusión de un mapa de pendientes y MDT</a:t>
            </a:r>
          </a:p>
        </p:txBody>
      </p:sp>
    </p:spTree>
    <p:extLst>
      <p:ext uri="{BB962C8B-B14F-4D97-AF65-F5344CB8AC3E}">
        <p14:creationId xmlns:p14="http://schemas.microsoft.com/office/powerpoint/2010/main" val="36480717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12726" t="11825" r="50708" b="37468"/>
          <a:stretch/>
        </p:blipFill>
        <p:spPr bwMode="auto">
          <a:xfrm>
            <a:off x="550209" y="184619"/>
            <a:ext cx="4489076" cy="3244381"/>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2"/>
          <a:srcRect l="49285" t="13193" r="13954" b="37468"/>
          <a:stretch/>
        </p:blipFill>
        <p:spPr bwMode="auto">
          <a:xfrm>
            <a:off x="588309" y="3429000"/>
            <a:ext cx="4450976" cy="3086669"/>
          </a:xfrm>
          <a:prstGeom prst="rect">
            <a:avLst/>
          </a:prstGeom>
          <a:ln>
            <a:noFill/>
          </a:ln>
          <a:extLst>
            <a:ext uri="{53640926-AAD7-44D8-BBD7-CCE9431645EC}">
              <a14:shadowObscured xmlns:a14="http://schemas.microsoft.com/office/drawing/2010/main"/>
            </a:ext>
          </a:extLst>
        </p:spPr>
      </p:pic>
      <p:sp>
        <p:nvSpPr>
          <p:cNvPr id="2" name="CuadroTexto 1"/>
          <p:cNvSpPr txBox="1"/>
          <p:nvPr/>
        </p:nvSpPr>
        <p:spPr>
          <a:xfrm>
            <a:off x="5083943" y="295835"/>
            <a:ext cx="3853619" cy="369332"/>
          </a:xfrm>
          <a:prstGeom prst="rect">
            <a:avLst/>
          </a:prstGeom>
          <a:noFill/>
        </p:spPr>
        <p:txBody>
          <a:bodyPr wrap="none" rtlCol="0">
            <a:spAutoFit/>
          </a:bodyPr>
          <a:lstStyle/>
          <a:p>
            <a:r>
              <a:rPr lang="es-CL" dirty="0" smtClean="0">
                <a:solidFill>
                  <a:srgbClr val="FFFF00"/>
                </a:solidFill>
              </a:rPr>
              <a:t>Clasificación Cobertura Geomorfología</a:t>
            </a:r>
            <a:r>
              <a:rPr lang="es-CL" dirty="0" smtClean="0"/>
              <a:t>.</a:t>
            </a:r>
          </a:p>
        </p:txBody>
      </p:sp>
      <p:sp>
        <p:nvSpPr>
          <p:cNvPr id="6" name="CuadroTexto 5"/>
          <p:cNvSpPr txBox="1"/>
          <p:nvPr/>
        </p:nvSpPr>
        <p:spPr>
          <a:xfrm>
            <a:off x="5071631" y="3599340"/>
            <a:ext cx="3040961" cy="369332"/>
          </a:xfrm>
          <a:prstGeom prst="rect">
            <a:avLst/>
          </a:prstGeom>
          <a:noFill/>
        </p:spPr>
        <p:txBody>
          <a:bodyPr wrap="none" rtlCol="0">
            <a:spAutoFit/>
          </a:bodyPr>
          <a:lstStyle/>
          <a:p>
            <a:r>
              <a:rPr lang="es-CL" dirty="0" smtClean="0">
                <a:solidFill>
                  <a:srgbClr val="FFFF00"/>
                </a:solidFill>
              </a:rPr>
              <a:t>Clasificación </a:t>
            </a:r>
            <a:r>
              <a:rPr lang="es-CL" dirty="0">
                <a:solidFill>
                  <a:srgbClr val="FFFF00"/>
                </a:solidFill>
              </a:rPr>
              <a:t>C</a:t>
            </a:r>
            <a:r>
              <a:rPr lang="es-CL" dirty="0" smtClean="0">
                <a:solidFill>
                  <a:srgbClr val="FFFF00"/>
                </a:solidFill>
              </a:rPr>
              <a:t>obertura Suelos.</a:t>
            </a:r>
          </a:p>
        </p:txBody>
      </p:sp>
      <p:sp>
        <p:nvSpPr>
          <p:cNvPr id="7" name="CuadroTexto 6"/>
          <p:cNvSpPr txBox="1"/>
          <p:nvPr/>
        </p:nvSpPr>
        <p:spPr>
          <a:xfrm>
            <a:off x="5083943" y="4970338"/>
            <a:ext cx="3301481" cy="646331"/>
          </a:xfrm>
          <a:prstGeom prst="rect">
            <a:avLst/>
          </a:prstGeom>
          <a:noFill/>
        </p:spPr>
        <p:txBody>
          <a:bodyPr wrap="none" rtlCol="0">
            <a:spAutoFit/>
          </a:bodyPr>
          <a:lstStyle/>
          <a:p>
            <a:pPr marL="285750" indent="-285750">
              <a:buFont typeface="Arial" panose="020B0604020202020204" pitchFamily="34" charset="0"/>
              <a:buChar char="•"/>
            </a:pPr>
            <a:r>
              <a:rPr lang="es-CL" dirty="0" smtClean="0">
                <a:solidFill>
                  <a:srgbClr val="FFFF00"/>
                </a:solidFill>
              </a:rPr>
              <a:t>Clase 2. Suelos Transportados.</a:t>
            </a:r>
          </a:p>
          <a:p>
            <a:r>
              <a:rPr lang="es-CL" dirty="0">
                <a:solidFill>
                  <a:srgbClr val="FFFF00"/>
                </a:solidFill>
              </a:rPr>
              <a:t> </a:t>
            </a:r>
            <a:r>
              <a:rPr lang="es-CL" dirty="0" smtClean="0">
                <a:solidFill>
                  <a:srgbClr val="FFFF00"/>
                </a:solidFill>
              </a:rPr>
              <a:t>     (Color Amarillo)</a:t>
            </a:r>
          </a:p>
        </p:txBody>
      </p:sp>
      <p:sp>
        <p:nvSpPr>
          <p:cNvPr id="8" name="CuadroTexto 7"/>
          <p:cNvSpPr txBox="1"/>
          <p:nvPr/>
        </p:nvSpPr>
        <p:spPr>
          <a:xfrm>
            <a:off x="5083943" y="4071338"/>
            <a:ext cx="3371436" cy="646331"/>
          </a:xfrm>
          <a:prstGeom prst="rect">
            <a:avLst/>
          </a:prstGeom>
          <a:noFill/>
        </p:spPr>
        <p:txBody>
          <a:bodyPr wrap="none" rtlCol="0">
            <a:spAutoFit/>
          </a:bodyPr>
          <a:lstStyle/>
          <a:p>
            <a:pPr marL="285750" indent="-285750">
              <a:buFont typeface="Arial" panose="020B0604020202020204" pitchFamily="34" charset="0"/>
              <a:buChar char="•"/>
            </a:pPr>
            <a:r>
              <a:rPr lang="es-CL" dirty="0" smtClean="0">
                <a:solidFill>
                  <a:srgbClr val="FFFF00"/>
                </a:solidFill>
              </a:rPr>
              <a:t>Clase 1. Suelos Deposicionales.</a:t>
            </a:r>
          </a:p>
          <a:p>
            <a:r>
              <a:rPr lang="es-CL" dirty="0" smtClean="0">
                <a:solidFill>
                  <a:srgbClr val="FFFF00"/>
                </a:solidFill>
              </a:rPr>
              <a:t>     (Color Rosado)</a:t>
            </a:r>
          </a:p>
        </p:txBody>
      </p:sp>
      <p:sp>
        <p:nvSpPr>
          <p:cNvPr id="9" name="CuadroTexto 8"/>
          <p:cNvSpPr txBox="1"/>
          <p:nvPr/>
        </p:nvSpPr>
        <p:spPr>
          <a:xfrm>
            <a:off x="5083943" y="2245539"/>
            <a:ext cx="3016339" cy="646331"/>
          </a:xfrm>
          <a:prstGeom prst="rect">
            <a:avLst/>
          </a:prstGeom>
          <a:noFill/>
        </p:spPr>
        <p:txBody>
          <a:bodyPr wrap="none" rtlCol="0">
            <a:spAutoFit/>
          </a:bodyPr>
          <a:lstStyle/>
          <a:p>
            <a:pPr marL="285750" indent="-285750">
              <a:buFont typeface="Arial" panose="020B0604020202020204" pitchFamily="34" charset="0"/>
              <a:buChar char="•"/>
            </a:pPr>
            <a:r>
              <a:rPr lang="es-CL" dirty="0" smtClean="0">
                <a:solidFill>
                  <a:srgbClr val="FFFF00"/>
                </a:solidFill>
              </a:rPr>
              <a:t>Clase 3. Colinas Residuales </a:t>
            </a:r>
          </a:p>
          <a:p>
            <a:r>
              <a:rPr lang="es-CL" dirty="0" smtClean="0"/>
              <a:t>      (</a:t>
            </a:r>
            <a:r>
              <a:rPr lang="es-CL" dirty="0" smtClean="0">
                <a:solidFill>
                  <a:srgbClr val="FFFF00"/>
                </a:solidFill>
              </a:rPr>
              <a:t>Color marrón)</a:t>
            </a:r>
          </a:p>
        </p:txBody>
      </p:sp>
      <p:sp>
        <p:nvSpPr>
          <p:cNvPr id="10" name="CuadroTexto 9"/>
          <p:cNvSpPr txBox="1"/>
          <p:nvPr/>
        </p:nvSpPr>
        <p:spPr>
          <a:xfrm>
            <a:off x="5083943" y="1520691"/>
            <a:ext cx="2258888" cy="646331"/>
          </a:xfrm>
          <a:prstGeom prst="rect">
            <a:avLst/>
          </a:prstGeom>
          <a:noFill/>
        </p:spPr>
        <p:txBody>
          <a:bodyPr wrap="none" rtlCol="0">
            <a:spAutoFit/>
          </a:bodyPr>
          <a:lstStyle/>
          <a:p>
            <a:pPr marL="285750" indent="-285750">
              <a:buFont typeface="Arial" panose="020B0604020202020204" pitchFamily="34" charset="0"/>
              <a:buChar char="•"/>
            </a:pPr>
            <a:r>
              <a:rPr lang="es-CL" dirty="0" smtClean="0">
                <a:solidFill>
                  <a:srgbClr val="FFFF00"/>
                </a:solidFill>
              </a:rPr>
              <a:t>Clase 2. Vertientes </a:t>
            </a:r>
          </a:p>
          <a:p>
            <a:r>
              <a:rPr lang="es-CL" dirty="0">
                <a:solidFill>
                  <a:srgbClr val="FFFF00"/>
                </a:solidFill>
              </a:rPr>
              <a:t> </a:t>
            </a:r>
            <a:r>
              <a:rPr lang="es-CL" dirty="0" smtClean="0">
                <a:solidFill>
                  <a:srgbClr val="FFFF00"/>
                </a:solidFill>
              </a:rPr>
              <a:t>    (Color Naranjo).</a:t>
            </a:r>
          </a:p>
        </p:txBody>
      </p:sp>
      <p:sp>
        <p:nvSpPr>
          <p:cNvPr id="11" name="CuadroTexto 10"/>
          <p:cNvSpPr txBox="1"/>
          <p:nvPr/>
        </p:nvSpPr>
        <p:spPr>
          <a:xfrm>
            <a:off x="5083943" y="5869338"/>
            <a:ext cx="2897716" cy="646331"/>
          </a:xfrm>
          <a:prstGeom prst="rect">
            <a:avLst/>
          </a:prstGeom>
          <a:noFill/>
        </p:spPr>
        <p:txBody>
          <a:bodyPr wrap="none" rtlCol="0">
            <a:spAutoFit/>
          </a:bodyPr>
          <a:lstStyle/>
          <a:p>
            <a:pPr marL="285750" indent="-285750">
              <a:buFont typeface="Arial" panose="020B0604020202020204" pitchFamily="34" charset="0"/>
              <a:buChar char="•"/>
            </a:pPr>
            <a:r>
              <a:rPr lang="es-CL" dirty="0" smtClean="0">
                <a:solidFill>
                  <a:srgbClr val="FFFF00"/>
                </a:solidFill>
              </a:rPr>
              <a:t>Clase 3. Suelos Residuales</a:t>
            </a:r>
          </a:p>
          <a:p>
            <a:r>
              <a:rPr lang="es-CL" dirty="0">
                <a:solidFill>
                  <a:srgbClr val="FFFF00"/>
                </a:solidFill>
              </a:rPr>
              <a:t> </a:t>
            </a:r>
            <a:r>
              <a:rPr lang="es-CL" dirty="0" smtClean="0">
                <a:solidFill>
                  <a:srgbClr val="FFFF00"/>
                </a:solidFill>
              </a:rPr>
              <a:t>     (Color Verde)</a:t>
            </a:r>
          </a:p>
        </p:txBody>
      </p:sp>
      <p:sp>
        <p:nvSpPr>
          <p:cNvPr id="12" name="CuadroTexto 11"/>
          <p:cNvSpPr txBox="1"/>
          <p:nvPr/>
        </p:nvSpPr>
        <p:spPr>
          <a:xfrm>
            <a:off x="5083943" y="722856"/>
            <a:ext cx="3853619" cy="646331"/>
          </a:xfrm>
          <a:prstGeom prst="rect">
            <a:avLst/>
          </a:prstGeom>
          <a:noFill/>
        </p:spPr>
        <p:txBody>
          <a:bodyPr wrap="square" rtlCol="0">
            <a:spAutoFit/>
          </a:bodyPr>
          <a:lstStyle/>
          <a:p>
            <a:pPr marL="285750" indent="-285750">
              <a:buFont typeface="Arial" panose="020B0604020202020204" pitchFamily="34" charset="0"/>
              <a:buChar char="•"/>
            </a:pPr>
            <a:r>
              <a:rPr lang="es-CL" dirty="0" smtClean="0">
                <a:solidFill>
                  <a:srgbClr val="FFFF00"/>
                </a:solidFill>
              </a:rPr>
              <a:t>Clase 1. Piedmont o fondo de Valle (Color Amarillo).</a:t>
            </a:r>
          </a:p>
        </p:txBody>
      </p:sp>
      <p:sp>
        <p:nvSpPr>
          <p:cNvPr id="20" name="CuadroTexto 19"/>
          <p:cNvSpPr txBox="1"/>
          <p:nvPr/>
        </p:nvSpPr>
        <p:spPr>
          <a:xfrm>
            <a:off x="3039036" y="527103"/>
            <a:ext cx="522900" cy="369332"/>
          </a:xfrm>
          <a:prstGeom prst="rect">
            <a:avLst/>
          </a:prstGeom>
          <a:noFill/>
        </p:spPr>
        <p:txBody>
          <a:bodyPr wrap="none" rtlCol="0">
            <a:spAutoFit/>
          </a:bodyPr>
          <a:lstStyle/>
          <a:p>
            <a:r>
              <a:rPr lang="es-CL" dirty="0" smtClean="0"/>
              <a:t>CL1</a:t>
            </a:r>
            <a:endParaRPr lang="es-CL" dirty="0"/>
          </a:p>
        </p:txBody>
      </p:sp>
      <p:sp>
        <p:nvSpPr>
          <p:cNvPr id="21" name="CuadroTexto 20"/>
          <p:cNvSpPr txBox="1"/>
          <p:nvPr/>
        </p:nvSpPr>
        <p:spPr>
          <a:xfrm>
            <a:off x="1134036" y="908957"/>
            <a:ext cx="522900" cy="369332"/>
          </a:xfrm>
          <a:prstGeom prst="rect">
            <a:avLst/>
          </a:prstGeom>
          <a:noFill/>
        </p:spPr>
        <p:txBody>
          <a:bodyPr wrap="none" rtlCol="0">
            <a:spAutoFit/>
          </a:bodyPr>
          <a:lstStyle/>
          <a:p>
            <a:r>
              <a:rPr lang="es-CL" dirty="0" smtClean="0"/>
              <a:t>CL2</a:t>
            </a:r>
            <a:endParaRPr lang="es-CL" dirty="0"/>
          </a:p>
        </p:txBody>
      </p:sp>
      <p:sp>
        <p:nvSpPr>
          <p:cNvPr id="22" name="CuadroTexto 21"/>
          <p:cNvSpPr txBox="1"/>
          <p:nvPr/>
        </p:nvSpPr>
        <p:spPr>
          <a:xfrm>
            <a:off x="921478" y="2579301"/>
            <a:ext cx="522900" cy="369332"/>
          </a:xfrm>
          <a:prstGeom prst="rect">
            <a:avLst/>
          </a:prstGeom>
          <a:noFill/>
        </p:spPr>
        <p:txBody>
          <a:bodyPr wrap="none" rtlCol="0">
            <a:spAutoFit/>
          </a:bodyPr>
          <a:lstStyle/>
          <a:p>
            <a:r>
              <a:rPr lang="es-CL" dirty="0" smtClean="0"/>
              <a:t>CL3</a:t>
            </a:r>
            <a:endParaRPr lang="es-CL" dirty="0"/>
          </a:p>
        </p:txBody>
      </p:sp>
      <p:sp>
        <p:nvSpPr>
          <p:cNvPr id="23" name="CuadroTexto 22"/>
          <p:cNvSpPr txBox="1"/>
          <p:nvPr/>
        </p:nvSpPr>
        <p:spPr>
          <a:xfrm>
            <a:off x="4085613" y="3635188"/>
            <a:ext cx="522900" cy="369332"/>
          </a:xfrm>
          <a:prstGeom prst="rect">
            <a:avLst/>
          </a:prstGeom>
          <a:noFill/>
        </p:spPr>
        <p:txBody>
          <a:bodyPr wrap="none" rtlCol="0">
            <a:spAutoFit/>
          </a:bodyPr>
          <a:lstStyle/>
          <a:p>
            <a:r>
              <a:rPr lang="es-CL" dirty="0" smtClean="0"/>
              <a:t>CL1</a:t>
            </a:r>
            <a:endParaRPr lang="es-CL" dirty="0"/>
          </a:p>
        </p:txBody>
      </p:sp>
      <p:sp>
        <p:nvSpPr>
          <p:cNvPr id="24" name="CuadroTexto 23"/>
          <p:cNvSpPr txBox="1"/>
          <p:nvPr/>
        </p:nvSpPr>
        <p:spPr>
          <a:xfrm>
            <a:off x="1134036" y="3968672"/>
            <a:ext cx="522900" cy="369332"/>
          </a:xfrm>
          <a:prstGeom prst="rect">
            <a:avLst/>
          </a:prstGeom>
          <a:noFill/>
        </p:spPr>
        <p:txBody>
          <a:bodyPr wrap="none" rtlCol="0">
            <a:spAutoFit/>
          </a:bodyPr>
          <a:lstStyle/>
          <a:p>
            <a:r>
              <a:rPr lang="es-CL" dirty="0" smtClean="0"/>
              <a:t>CL2</a:t>
            </a:r>
            <a:endParaRPr lang="es-CL" dirty="0"/>
          </a:p>
        </p:txBody>
      </p:sp>
      <p:sp>
        <p:nvSpPr>
          <p:cNvPr id="25" name="CuadroTexto 24"/>
          <p:cNvSpPr txBox="1"/>
          <p:nvPr/>
        </p:nvSpPr>
        <p:spPr>
          <a:xfrm>
            <a:off x="872586" y="5684672"/>
            <a:ext cx="522900" cy="369332"/>
          </a:xfrm>
          <a:prstGeom prst="rect">
            <a:avLst/>
          </a:prstGeom>
          <a:noFill/>
        </p:spPr>
        <p:txBody>
          <a:bodyPr wrap="none" rtlCol="0">
            <a:spAutoFit/>
          </a:bodyPr>
          <a:lstStyle/>
          <a:p>
            <a:r>
              <a:rPr lang="es-CL" dirty="0" smtClean="0"/>
              <a:t>CL3</a:t>
            </a:r>
            <a:endParaRPr lang="es-CL" dirty="0"/>
          </a:p>
        </p:txBody>
      </p:sp>
    </p:spTree>
    <p:extLst>
      <p:ext uri="{BB962C8B-B14F-4D97-AF65-F5344CB8AC3E}">
        <p14:creationId xmlns:p14="http://schemas.microsoft.com/office/powerpoint/2010/main" val="2123001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2020" y="189550"/>
            <a:ext cx="8756049" cy="750980"/>
          </a:xfrm>
        </p:spPr>
        <p:txBody>
          <a:bodyPr>
            <a:noAutofit/>
          </a:bodyPr>
          <a:lstStyle/>
          <a:p>
            <a:r>
              <a:rPr lang="es-CL" sz="2800" dirty="0" smtClean="0">
                <a:solidFill>
                  <a:srgbClr val="FF0000"/>
                </a:solidFill>
              </a:rPr>
              <a:t>Limpieza de datos previo al calculo de Índice de Fragilidad</a:t>
            </a:r>
            <a:endParaRPr lang="es-CL" sz="2800" dirty="0">
              <a:solidFill>
                <a:srgbClr val="FF0000"/>
              </a:solidFill>
            </a:endParaRPr>
          </a:p>
        </p:txBody>
      </p:sp>
      <p:sp>
        <p:nvSpPr>
          <p:cNvPr id="5" name="CuadroTexto 4"/>
          <p:cNvSpPr txBox="1"/>
          <p:nvPr/>
        </p:nvSpPr>
        <p:spPr>
          <a:xfrm>
            <a:off x="252021" y="940530"/>
            <a:ext cx="8424435" cy="646331"/>
          </a:xfrm>
          <a:prstGeom prst="rect">
            <a:avLst/>
          </a:prstGeom>
          <a:noFill/>
        </p:spPr>
        <p:txBody>
          <a:bodyPr wrap="square" rtlCol="0">
            <a:spAutoFit/>
          </a:bodyPr>
          <a:lstStyle/>
          <a:p>
            <a:pPr algn="just"/>
            <a:r>
              <a:rPr lang="es-CL" dirty="0" smtClean="0">
                <a:solidFill>
                  <a:srgbClr val="FFFF00"/>
                </a:solidFill>
              </a:rPr>
              <a:t>Exclusión de </a:t>
            </a:r>
            <a:r>
              <a:rPr lang="es-CL" dirty="0">
                <a:solidFill>
                  <a:srgbClr val="FFFF00"/>
                </a:solidFill>
              </a:rPr>
              <a:t>la </a:t>
            </a:r>
            <a:r>
              <a:rPr lang="es-CL" dirty="0" smtClean="0">
                <a:solidFill>
                  <a:srgbClr val="FFFF00"/>
                </a:solidFill>
              </a:rPr>
              <a:t>categoría agua  para el calculo de índice de fragilidad  con variables restantes, “suelo, vegetación y geomorfología”</a:t>
            </a:r>
            <a:endParaRPr lang="es-CL" dirty="0">
              <a:solidFill>
                <a:srgbClr val="FFFF00"/>
              </a:solidFill>
            </a:endParaRPr>
          </a:p>
        </p:txBody>
      </p:sp>
      <p:sp>
        <p:nvSpPr>
          <p:cNvPr id="6" name="CuadroTexto 5"/>
          <p:cNvSpPr txBox="1"/>
          <p:nvPr/>
        </p:nvSpPr>
        <p:spPr>
          <a:xfrm>
            <a:off x="2047880" y="2557615"/>
            <a:ext cx="3649742" cy="1200329"/>
          </a:xfrm>
          <a:prstGeom prst="rect">
            <a:avLst/>
          </a:prstGeom>
          <a:noFill/>
        </p:spPr>
        <p:txBody>
          <a:bodyPr wrap="square" rtlCol="0">
            <a:spAutoFit/>
          </a:bodyPr>
          <a:lstStyle/>
          <a:p>
            <a:pPr algn="ctr"/>
            <a:r>
              <a:rPr lang="es-CL" dirty="0" smtClean="0"/>
              <a:t>Manipulación en Software ArcGis 10.2, donde se realizó el proceso de conversión de ráster a vector, para generar una nueva cobertura</a:t>
            </a:r>
            <a:endParaRPr lang="es-CL" dirty="0"/>
          </a:p>
        </p:txBody>
      </p:sp>
      <p:sp>
        <p:nvSpPr>
          <p:cNvPr id="7" name="CuadroTexto 6"/>
          <p:cNvSpPr txBox="1"/>
          <p:nvPr/>
        </p:nvSpPr>
        <p:spPr>
          <a:xfrm>
            <a:off x="2017934" y="4495344"/>
            <a:ext cx="3709634" cy="646331"/>
          </a:xfrm>
          <a:prstGeom prst="rect">
            <a:avLst/>
          </a:prstGeom>
          <a:noFill/>
        </p:spPr>
        <p:txBody>
          <a:bodyPr wrap="square" rtlCol="0">
            <a:spAutoFit/>
          </a:bodyPr>
          <a:lstStyle/>
          <a:p>
            <a:pPr algn="ctr"/>
            <a:r>
              <a:rPr lang="es-CL" dirty="0" smtClean="0"/>
              <a:t>Mediante la creación y uso de la capa vectorial</a:t>
            </a:r>
            <a:endParaRPr lang="es-CL" dirty="0">
              <a:solidFill>
                <a:srgbClr val="FF0000"/>
              </a:solidFill>
            </a:endParaRPr>
          </a:p>
        </p:txBody>
      </p:sp>
      <p:sp>
        <p:nvSpPr>
          <p:cNvPr id="8" name="CuadroTexto 7"/>
          <p:cNvSpPr txBox="1"/>
          <p:nvPr/>
        </p:nvSpPr>
        <p:spPr>
          <a:xfrm>
            <a:off x="5697622" y="5416146"/>
            <a:ext cx="3310448" cy="1200329"/>
          </a:xfrm>
          <a:prstGeom prst="rect">
            <a:avLst/>
          </a:prstGeom>
          <a:noFill/>
        </p:spPr>
        <p:txBody>
          <a:bodyPr wrap="square" rtlCol="0">
            <a:spAutoFit/>
          </a:bodyPr>
          <a:lstStyle/>
          <a:p>
            <a:pPr algn="just"/>
            <a:r>
              <a:rPr lang="es-CL" dirty="0" smtClean="0">
                <a:solidFill>
                  <a:srgbClr val="FFFF00"/>
                </a:solidFill>
              </a:rPr>
              <a:t>Se realizó un proceso de extracción por mascara sobre la cobertura ráster que lleva la categoría agua</a:t>
            </a:r>
            <a:endParaRPr lang="es-CL" dirty="0">
              <a:solidFill>
                <a:srgbClr val="FFFF00"/>
              </a:solidFill>
            </a:endParaRPr>
          </a:p>
        </p:txBody>
      </p:sp>
      <p:cxnSp>
        <p:nvCxnSpPr>
          <p:cNvPr id="16" name="Conector recto de flecha 15"/>
          <p:cNvCxnSpPr>
            <a:stCxn id="6" idx="2"/>
            <a:endCxn id="7" idx="0"/>
          </p:cNvCxnSpPr>
          <p:nvPr/>
        </p:nvCxnSpPr>
        <p:spPr>
          <a:xfrm>
            <a:off x="3872751" y="3757944"/>
            <a:ext cx="0" cy="73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rotWithShape="1">
          <a:blip r:embed="rId2"/>
          <a:srcRect l="17354" t="13244" r="20884" b="15129"/>
          <a:stretch/>
        </p:blipFill>
        <p:spPr>
          <a:xfrm>
            <a:off x="397838" y="2123172"/>
            <a:ext cx="4895750" cy="3192172"/>
          </a:xfrm>
          <a:prstGeom prst="rect">
            <a:avLst/>
          </a:prstGeom>
        </p:spPr>
      </p:pic>
      <p:pic>
        <p:nvPicPr>
          <p:cNvPr id="9" name="Imagen 8"/>
          <p:cNvPicPr>
            <a:picLocks noChangeAspect="1"/>
          </p:cNvPicPr>
          <p:nvPr/>
        </p:nvPicPr>
        <p:blipFill rotWithShape="1">
          <a:blip r:embed="rId3"/>
          <a:srcRect l="17466" t="13642" r="20762" b="15129"/>
          <a:stretch/>
        </p:blipFill>
        <p:spPr>
          <a:xfrm>
            <a:off x="3959751" y="2140859"/>
            <a:ext cx="4896578" cy="3174486"/>
          </a:xfrm>
          <a:prstGeom prst="rect">
            <a:avLst/>
          </a:prstGeom>
        </p:spPr>
      </p:pic>
      <p:pic>
        <p:nvPicPr>
          <p:cNvPr id="10" name="Imagen 9"/>
          <p:cNvPicPr>
            <a:picLocks noChangeAspect="1"/>
          </p:cNvPicPr>
          <p:nvPr/>
        </p:nvPicPr>
        <p:blipFill rotWithShape="1">
          <a:blip r:embed="rId4"/>
          <a:srcRect l="18112" t="13205" r="19750" b="14882"/>
          <a:stretch/>
        </p:blipFill>
        <p:spPr>
          <a:xfrm>
            <a:off x="2145744" y="2155503"/>
            <a:ext cx="4925538" cy="3204882"/>
          </a:xfrm>
          <a:prstGeom prst="rect">
            <a:avLst/>
          </a:prstGeom>
        </p:spPr>
      </p:pic>
      <p:cxnSp>
        <p:nvCxnSpPr>
          <p:cNvPr id="19" name="Conector angular 18"/>
          <p:cNvCxnSpPr>
            <a:stCxn id="7" idx="2"/>
          </p:cNvCxnSpPr>
          <p:nvPr/>
        </p:nvCxnSpPr>
        <p:spPr>
          <a:xfrm rot="16200000" flipH="1">
            <a:off x="4417118" y="4597307"/>
            <a:ext cx="736136" cy="1824871"/>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angular 13"/>
          <p:cNvCxnSpPr/>
          <p:nvPr/>
        </p:nvCxnSpPr>
        <p:spPr>
          <a:xfrm rot="5400000">
            <a:off x="2565688" y="2369256"/>
            <a:ext cx="1570700" cy="635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023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706" y="365127"/>
            <a:ext cx="8834718" cy="952686"/>
          </a:xfrm>
        </p:spPr>
        <p:txBody>
          <a:bodyPr>
            <a:normAutofit/>
          </a:bodyPr>
          <a:lstStyle/>
          <a:p>
            <a:r>
              <a:rPr lang="es-CL" sz="2800" dirty="0" smtClean="0">
                <a:solidFill>
                  <a:srgbClr val="FF0000"/>
                </a:solidFill>
              </a:rPr>
              <a:t>Limpieza </a:t>
            </a:r>
            <a:r>
              <a:rPr lang="es-CL" sz="2800" dirty="0">
                <a:solidFill>
                  <a:srgbClr val="FF0000"/>
                </a:solidFill>
              </a:rPr>
              <a:t>de datos previo al calculo de Índice de </a:t>
            </a:r>
            <a:r>
              <a:rPr lang="es-CL" sz="2800" dirty="0" smtClean="0">
                <a:solidFill>
                  <a:srgbClr val="FF0000"/>
                </a:solidFill>
              </a:rPr>
              <a:t>Fragilidad</a:t>
            </a:r>
            <a:endParaRPr lang="es-CL" sz="2800" dirty="0">
              <a:solidFill>
                <a:srgbClr val="FF0000"/>
              </a:solidFill>
            </a:endParaRPr>
          </a:p>
        </p:txBody>
      </p:sp>
      <p:pic>
        <p:nvPicPr>
          <p:cNvPr id="4" name="Imagen 3"/>
          <p:cNvPicPr>
            <a:picLocks noChangeAspect="1"/>
          </p:cNvPicPr>
          <p:nvPr/>
        </p:nvPicPr>
        <p:blipFill rotWithShape="1">
          <a:blip r:embed="rId2"/>
          <a:srcRect l="18112" t="13205" r="19750" b="14882"/>
          <a:stretch/>
        </p:blipFill>
        <p:spPr>
          <a:xfrm>
            <a:off x="268941" y="1907863"/>
            <a:ext cx="4925538" cy="3204882"/>
          </a:xfrm>
          <a:prstGeom prst="rect">
            <a:avLst/>
          </a:prstGeom>
        </p:spPr>
      </p:pic>
      <p:sp>
        <p:nvSpPr>
          <p:cNvPr id="5" name="CuadroTexto 4"/>
          <p:cNvSpPr txBox="1"/>
          <p:nvPr/>
        </p:nvSpPr>
        <p:spPr>
          <a:xfrm>
            <a:off x="5338483" y="2015439"/>
            <a:ext cx="3648691" cy="369332"/>
          </a:xfrm>
          <a:prstGeom prst="rect">
            <a:avLst/>
          </a:prstGeom>
          <a:noFill/>
        </p:spPr>
        <p:txBody>
          <a:bodyPr wrap="none" rtlCol="0">
            <a:spAutoFit/>
          </a:bodyPr>
          <a:lstStyle/>
          <a:p>
            <a:r>
              <a:rPr lang="es-CL" dirty="0" smtClean="0">
                <a:solidFill>
                  <a:srgbClr val="FFFF00"/>
                </a:solidFill>
              </a:rPr>
              <a:t>Clasificación </a:t>
            </a:r>
            <a:r>
              <a:rPr lang="es-CL" dirty="0">
                <a:solidFill>
                  <a:srgbClr val="FFFF00"/>
                </a:solidFill>
              </a:rPr>
              <a:t>C</a:t>
            </a:r>
            <a:r>
              <a:rPr lang="es-CL" dirty="0" smtClean="0">
                <a:solidFill>
                  <a:srgbClr val="FFFF00"/>
                </a:solidFill>
              </a:rPr>
              <a:t>obertura Vegetacional.</a:t>
            </a:r>
          </a:p>
        </p:txBody>
      </p:sp>
      <p:sp>
        <p:nvSpPr>
          <p:cNvPr id="6" name="CuadroTexto 5"/>
          <p:cNvSpPr txBox="1"/>
          <p:nvPr/>
        </p:nvSpPr>
        <p:spPr>
          <a:xfrm>
            <a:off x="5325990" y="3350589"/>
            <a:ext cx="3066673" cy="646331"/>
          </a:xfrm>
          <a:prstGeom prst="rect">
            <a:avLst/>
          </a:prstGeom>
          <a:noFill/>
        </p:spPr>
        <p:txBody>
          <a:bodyPr wrap="none" rtlCol="0">
            <a:spAutoFit/>
          </a:bodyPr>
          <a:lstStyle/>
          <a:p>
            <a:pPr marL="285750" indent="-285750">
              <a:buFont typeface="Arial" panose="020B0604020202020204" pitchFamily="34" charset="0"/>
              <a:buChar char="•"/>
            </a:pPr>
            <a:r>
              <a:rPr lang="es-CL" dirty="0" smtClean="0">
                <a:solidFill>
                  <a:srgbClr val="FFFF00"/>
                </a:solidFill>
              </a:rPr>
              <a:t>Clase 2. Forestal- Arbustivo.</a:t>
            </a:r>
          </a:p>
          <a:p>
            <a:r>
              <a:rPr lang="es-CL" dirty="0">
                <a:solidFill>
                  <a:srgbClr val="FFFF00"/>
                </a:solidFill>
              </a:rPr>
              <a:t> </a:t>
            </a:r>
            <a:r>
              <a:rPr lang="es-CL" dirty="0" smtClean="0">
                <a:solidFill>
                  <a:srgbClr val="FFFF00"/>
                </a:solidFill>
              </a:rPr>
              <a:t>     (Color Verde)</a:t>
            </a:r>
          </a:p>
        </p:txBody>
      </p:sp>
      <p:sp>
        <p:nvSpPr>
          <p:cNvPr id="7" name="CuadroTexto 6"/>
          <p:cNvSpPr txBox="1"/>
          <p:nvPr/>
        </p:nvSpPr>
        <p:spPr>
          <a:xfrm>
            <a:off x="5325990" y="2451589"/>
            <a:ext cx="2209259" cy="646331"/>
          </a:xfrm>
          <a:prstGeom prst="rect">
            <a:avLst/>
          </a:prstGeom>
          <a:noFill/>
        </p:spPr>
        <p:txBody>
          <a:bodyPr wrap="none" rtlCol="0">
            <a:spAutoFit/>
          </a:bodyPr>
          <a:lstStyle/>
          <a:p>
            <a:pPr marL="285750" indent="-285750">
              <a:buFont typeface="Arial" panose="020B0604020202020204" pitchFamily="34" charset="0"/>
              <a:buChar char="•"/>
            </a:pPr>
            <a:r>
              <a:rPr lang="es-CL" dirty="0" smtClean="0">
                <a:solidFill>
                  <a:srgbClr val="FFFF00"/>
                </a:solidFill>
              </a:rPr>
              <a:t>Clase 1. pastizales.</a:t>
            </a:r>
          </a:p>
          <a:p>
            <a:r>
              <a:rPr lang="es-CL" dirty="0" smtClean="0">
                <a:solidFill>
                  <a:srgbClr val="FFFF00"/>
                </a:solidFill>
              </a:rPr>
              <a:t>     (Color negro)</a:t>
            </a:r>
          </a:p>
        </p:txBody>
      </p:sp>
      <p:sp>
        <p:nvSpPr>
          <p:cNvPr id="8" name="CuadroTexto 7"/>
          <p:cNvSpPr txBox="1"/>
          <p:nvPr/>
        </p:nvSpPr>
        <p:spPr>
          <a:xfrm>
            <a:off x="5325990" y="4249589"/>
            <a:ext cx="2692532" cy="646331"/>
          </a:xfrm>
          <a:prstGeom prst="rect">
            <a:avLst/>
          </a:prstGeom>
          <a:noFill/>
        </p:spPr>
        <p:txBody>
          <a:bodyPr wrap="none" rtlCol="0">
            <a:spAutoFit/>
          </a:bodyPr>
          <a:lstStyle/>
          <a:p>
            <a:pPr marL="285750" indent="-285750">
              <a:buFont typeface="Arial" panose="020B0604020202020204" pitchFamily="34" charset="0"/>
              <a:buChar char="•"/>
            </a:pPr>
            <a:r>
              <a:rPr lang="es-CL" dirty="0" smtClean="0">
                <a:solidFill>
                  <a:srgbClr val="FFFF00"/>
                </a:solidFill>
              </a:rPr>
              <a:t>Clase 3. Suelos Residual</a:t>
            </a:r>
          </a:p>
          <a:p>
            <a:r>
              <a:rPr lang="es-CL" dirty="0">
                <a:solidFill>
                  <a:srgbClr val="FFFF00"/>
                </a:solidFill>
              </a:rPr>
              <a:t> </a:t>
            </a:r>
            <a:r>
              <a:rPr lang="es-CL" dirty="0" smtClean="0">
                <a:solidFill>
                  <a:srgbClr val="FFFF00"/>
                </a:solidFill>
              </a:rPr>
              <a:t>     (Color Lila) </a:t>
            </a:r>
          </a:p>
        </p:txBody>
      </p:sp>
    </p:spTree>
    <p:extLst>
      <p:ext uri="{BB962C8B-B14F-4D97-AF65-F5344CB8AC3E}">
        <p14:creationId xmlns:p14="http://schemas.microsoft.com/office/powerpoint/2010/main" val="27313806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188640"/>
            <a:ext cx="7886700" cy="682332"/>
          </a:xfrm>
        </p:spPr>
        <p:txBody>
          <a:bodyPr>
            <a:normAutofit fontScale="90000"/>
          </a:bodyPr>
          <a:lstStyle/>
          <a:p>
            <a:r>
              <a:rPr lang="es-CL" b="1" dirty="0" smtClean="0">
                <a:solidFill>
                  <a:srgbClr val="FF0000"/>
                </a:solidFill>
              </a:rPr>
              <a:t>Calculo del Índice de Fragilidad</a:t>
            </a:r>
            <a:endParaRPr lang="es-CL" b="1" dirty="0">
              <a:solidFill>
                <a:srgbClr val="FF0000"/>
              </a:solidFill>
            </a:endParaRPr>
          </a:p>
        </p:txBody>
      </p:sp>
      <p:sp>
        <p:nvSpPr>
          <p:cNvPr id="8" name="CuadroTexto 7"/>
          <p:cNvSpPr txBox="1"/>
          <p:nvPr/>
        </p:nvSpPr>
        <p:spPr>
          <a:xfrm>
            <a:off x="401719" y="942137"/>
            <a:ext cx="4716952" cy="369332"/>
          </a:xfrm>
          <a:prstGeom prst="rect">
            <a:avLst/>
          </a:prstGeom>
          <a:noFill/>
        </p:spPr>
        <p:txBody>
          <a:bodyPr wrap="square" rtlCol="0">
            <a:spAutoFit/>
          </a:bodyPr>
          <a:lstStyle/>
          <a:p>
            <a:pPr algn="just"/>
            <a:r>
              <a:rPr lang="es-CL" dirty="0">
                <a:solidFill>
                  <a:srgbClr val="FFFF00"/>
                </a:solidFill>
              </a:rPr>
              <a:t>¿</a:t>
            </a:r>
            <a:r>
              <a:rPr lang="es-CL" dirty="0" smtClean="0">
                <a:solidFill>
                  <a:srgbClr val="FFFF00"/>
                </a:solidFill>
              </a:rPr>
              <a:t>Como Calcular el Índice de Fragilidad?</a:t>
            </a:r>
            <a:endParaRPr lang="es-CL" dirty="0">
              <a:solidFill>
                <a:srgbClr val="FFFF00"/>
              </a:solidFill>
            </a:endParaRPr>
          </a:p>
        </p:txBody>
      </p:sp>
      <p:graphicFrame>
        <p:nvGraphicFramePr>
          <p:cNvPr id="9" name="Tabla 8"/>
          <p:cNvGraphicFramePr>
            <a:graphicFrameLocks noGrp="1"/>
          </p:cNvGraphicFramePr>
          <p:nvPr>
            <p:extLst>
              <p:ext uri="{D42A27DB-BD31-4B8C-83A1-F6EECF244321}">
                <p14:modId xmlns:p14="http://schemas.microsoft.com/office/powerpoint/2010/main" val="2786714644"/>
              </p:ext>
            </p:extLst>
          </p:nvPr>
        </p:nvGraphicFramePr>
        <p:xfrm>
          <a:off x="683568" y="2060848"/>
          <a:ext cx="7850078" cy="4767072"/>
        </p:xfrm>
        <a:graphic>
          <a:graphicData uri="http://schemas.openxmlformats.org/drawingml/2006/table">
            <a:tbl>
              <a:tblPr firstRow="1" firstCol="1" bandRow="1">
                <a:tableStyleId>{5C22544A-7EE6-4342-B048-85BDC9FD1C3A}</a:tableStyleId>
              </a:tblPr>
              <a:tblGrid>
                <a:gridCol w="2449979"/>
                <a:gridCol w="2928260"/>
                <a:gridCol w="2471839"/>
              </a:tblGrid>
              <a:tr h="249910">
                <a:tc gridSpan="3">
                  <a:txBody>
                    <a:bodyPr/>
                    <a:lstStyle/>
                    <a:p>
                      <a:pPr algn="ctr">
                        <a:lnSpc>
                          <a:spcPct val="115000"/>
                        </a:lnSpc>
                        <a:spcAft>
                          <a:spcPts val="0"/>
                        </a:spcAft>
                      </a:pPr>
                      <a:r>
                        <a:rPr lang="es-CL" sz="1600" dirty="0">
                          <a:effectLst/>
                        </a:rPr>
                        <a:t>Geomorfología</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L"/>
                    </a:p>
                  </a:txBody>
                  <a:tcPr/>
                </a:tc>
                <a:tc hMerge="1">
                  <a:txBody>
                    <a:bodyPr/>
                    <a:lstStyle/>
                    <a:p>
                      <a:endParaRPr lang="es-CL"/>
                    </a:p>
                  </a:txBody>
                  <a:tcPr/>
                </a:tc>
              </a:tr>
              <a:tr h="249910">
                <a:tc>
                  <a:txBody>
                    <a:bodyPr/>
                    <a:lstStyle/>
                    <a:p>
                      <a:pPr algn="just">
                        <a:lnSpc>
                          <a:spcPct val="115000"/>
                        </a:lnSpc>
                        <a:spcAft>
                          <a:spcPts val="0"/>
                        </a:spcAft>
                      </a:pPr>
                      <a:r>
                        <a:rPr lang="es-CL" sz="1600" dirty="0">
                          <a:effectLst/>
                        </a:rPr>
                        <a:t>Numero de Clase</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Elemento Clasificado</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a:effectLst/>
                        </a:rPr>
                        <a:t>Valor relevancia</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gn="just">
                        <a:lnSpc>
                          <a:spcPct val="115000"/>
                        </a:lnSpc>
                        <a:spcAft>
                          <a:spcPts val="0"/>
                        </a:spcAft>
                      </a:pPr>
                      <a:r>
                        <a:rPr lang="es-CL" sz="1600" dirty="0">
                          <a:effectLst/>
                        </a:rPr>
                        <a:t>Clase N°1</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CL" sz="1600" dirty="0" err="1">
                          <a:effectLst/>
                        </a:rPr>
                        <a:t>Piedmont</a:t>
                      </a:r>
                      <a:r>
                        <a:rPr lang="es-CL" sz="1600" dirty="0">
                          <a:effectLst/>
                        </a:rPr>
                        <a:t> o Fondo de Valle</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1</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gn="just">
                        <a:lnSpc>
                          <a:spcPct val="115000"/>
                        </a:lnSpc>
                        <a:spcAft>
                          <a:spcPts val="0"/>
                        </a:spcAft>
                      </a:pPr>
                      <a:r>
                        <a:rPr lang="es-CL" sz="1600">
                          <a:effectLst/>
                        </a:rPr>
                        <a:t>Clase N°2</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CL" sz="1600" dirty="0">
                          <a:effectLst/>
                        </a:rPr>
                        <a:t>Vertientes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2</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gn="just">
                        <a:lnSpc>
                          <a:spcPct val="115000"/>
                        </a:lnSpc>
                        <a:spcAft>
                          <a:spcPts val="0"/>
                        </a:spcAft>
                      </a:pPr>
                      <a:r>
                        <a:rPr lang="es-CL" sz="1600">
                          <a:effectLst/>
                        </a:rPr>
                        <a:t>Clase N°3</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CL" sz="1600">
                          <a:effectLst/>
                        </a:rPr>
                        <a:t>Colinas Residuales</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3</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nSpc>
                          <a:spcPct val="115000"/>
                        </a:lnSpc>
                        <a:spcAft>
                          <a:spcPts val="0"/>
                        </a:spcAft>
                      </a:pPr>
                      <a:r>
                        <a:rPr lang="es-CL" sz="1600">
                          <a:effectLst/>
                        </a:rPr>
                        <a:t> </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a:effectLst/>
                        </a:rPr>
                        <a:t> </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 </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gridSpan="3">
                  <a:txBody>
                    <a:bodyPr/>
                    <a:lstStyle/>
                    <a:p>
                      <a:pPr algn="ctr">
                        <a:lnSpc>
                          <a:spcPct val="115000"/>
                        </a:lnSpc>
                        <a:spcAft>
                          <a:spcPts val="0"/>
                        </a:spcAft>
                      </a:pPr>
                      <a:r>
                        <a:rPr lang="es-CL" sz="1600" dirty="0">
                          <a:effectLst/>
                        </a:rPr>
                        <a:t>Suelos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L"/>
                    </a:p>
                  </a:txBody>
                  <a:tcPr/>
                </a:tc>
                <a:tc hMerge="1">
                  <a:txBody>
                    <a:bodyPr/>
                    <a:lstStyle/>
                    <a:p>
                      <a:endParaRPr lang="es-CL"/>
                    </a:p>
                  </a:txBody>
                  <a:tcPr/>
                </a:tc>
              </a:tr>
              <a:tr h="249910">
                <a:tc>
                  <a:txBody>
                    <a:bodyPr/>
                    <a:lstStyle/>
                    <a:p>
                      <a:pPr algn="just">
                        <a:lnSpc>
                          <a:spcPct val="115000"/>
                        </a:lnSpc>
                        <a:spcAft>
                          <a:spcPts val="0"/>
                        </a:spcAft>
                      </a:pPr>
                      <a:r>
                        <a:rPr lang="es-CL" sz="1600">
                          <a:effectLst/>
                        </a:rPr>
                        <a:t>Numero de Clase</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a:effectLst/>
                        </a:rPr>
                        <a:t>Elemento Clasificado</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Valor relevancia</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gn="just">
                        <a:lnSpc>
                          <a:spcPct val="115000"/>
                        </a:lnSpc>
                        <a:spcAft>
                          <a:spcPts val="0"/>
                        </a:spcAft>
                      </a:pPr>
                      <a:r>
                        <a:rPr lang="es-CL" sz="1600">
                          <a:effectLst/>
                        </a:rPr>
                        <a:t>Clase N°1</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CL" sz="1600">
                          <a:effectLst/>
                        </a:rPr>
                        <a:t>Desposicionales</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1</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gn="just">
                        <a:lnSpc>
                          <a:spcPct val="115000"/>
                        </a:lnSpc>
                        <a:spcAft>
                          <a:spcPts val="0"/>
                        </a:spcAft>
                      </a:pPr>
                      <a:r>
                        <a:rPr lang="es-CL" sz="1600">
                          <a:effectLst/>
                        </a:rPr>
                        <a:t>Clase N°2</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CL" sz="1600">
                          <a:effectLst/>
                        </a:rPr>
                        <a:t>Transportados</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2</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gn="just">
                        <a:lnSpc>
                          <a:spcPct val="115000"/>
                        </a:lnSpc>
                        <a:spcAft>
                          <a:spcPts val="0"/>
                        </a:spcAft>
                      </a:pPr>
                      <a:r>
                        <a:rPr lang="es-CL" sz="1600">
                          <a:effectLst/>
                        </a:rPr>
                        <a:t>Clase N°3</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CL" sz="1600">
                          <a:effectLst/>
                        </a:rPr>
                        <a:t>Residuales</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3</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nSpc>
                          <a:spcPct val="115000"/>
                        </a:lnSpc>
                        <a:spcAft>
                          <a:spcPts val="0"/>
                        </a:spcAft>
                      </a:pPr>
                      <a:r>
                        <a:rPr lang="es-CL" sz="1600">
                          <a:effectLst/>
                        </a:rPr>
                        <a:t> </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a:effectLst/>
                        </a:rPr>
                        <a:t> </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 </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gridSpan="3">
                  <a:txBody>
                    <a:bodyPr/>
                    <a:lstStyle/>
                    <a:p>
                      <a:pPr algn="ctr">
                        <a:lnSpc>
                          <a:spcPct val="115000"/>
                        </a:lnSpc>
                        <a:spcAft>
                          <a:spcPts val="0"/>
                        </a:spcAft>
                      </a:pPr>
                      <a:r>
                        <a:rPr lang="es-CL" sz="1600" dirty="0">
                          <a:effectLst/>
                        </a:rPr>
                        <a:t>Vegetación</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L"/>
                    </a:p>
                  </a:txBody>
                  <a:tcPr/>
                </a:tc>
                <a:tc hMerge="1">
                  <a:txBody>
                    <a:bodyPr/>
                    <a:lstStyle/>
                    <a:p>
                      <a:endParaRPr lang="es-CL"/>
                    </a:p>
                  </a:txBody>
                  <a:tcPr/>
                </a:tc>
              </a:tr>
              <a:tr h="249910">
                <a:tc>
                  <a:txBody>
                    <a:bodyPr/>
                    <a:lstStyle/>
                    <a:p>
                      <a:pPr algn="just">
                        <a:lnSpc>
                          <a:spcPct val="115000"/>
                        </a:lnSpc>
                        <a:spcAft>
                          <a:spcPts val="0"/>
                        </a:spcAft>
                      </a:pPr>
                      <a:r>
                        <a:rPr lang="es-CL" sz="1600">
                          <a:effectLst/>
                        </a:rPr>
                        <a:t>Numero de Clase</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a:effectLst/>
                        </a:rPr>
                        <a:t>Elemento Clasificado</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Valor relevancia</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gn="just">
                        <a:lnSpc>
                          <a:spcPct val="115000"/>
                        </a:lnSpc>
                        <a:spcAft>
                          <a:spcPts val="0"/>
                        </a:spcAft>
                      </a:pPr>
                      <a:r>
                        <a:rPr lang="es-CL" sz="1600">
                          <a:effectLst/>
                        </a:rPr>
                        <a:t>Clase N°1</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CL" sz="1600">
                          <a:effectLst/>
                        </a:rPr>
                        <a:t>Pastizal</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1</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gn="just">
                        <a:lnSpc>
                          <a:spcPct val="115000"/>
                        </a:lnSpc>
                        <a:spcAft>
                          <a:spcPts val="0"/>
                        </a:spcAft>
                      </a:pPr>
                      <a:r>
                        <a:rPr lang="es-CL" sz="1600">
                          <a:effectLst/>
                        </a:rPr>
                        <a:t>Clase N°2</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CL" sz="1600">
                          <a:effectLst/>
                        </a:rPr>
                        <a:t>Forestal- Arbustivo</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2</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910">
                <a:tc>
                  <a:txBody>
                    <a:bodyPr/>
                    <a:lstStyle/>
                    <a:p>
                      <a:pPr algn="just">
                        <a:lnSpc>
                          <a:spcPct val="115000"/>
                        </a:lnSpc>
                        <a:spcAft>
                          <a:spcPts val="0"/>
                        </a:spcAft>
                      </a:pPr>
                      <a:r>
                        <a:rPr lang="es-CL" sz="1600">
                          <a:effectLst/>
                        </a:rPr>
                        <a:t>Clase N°3</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CL" sz="1600">
                          <a:effectLst/>
                        </a:rPr>
                        <a:t>Sin Vegetación</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CL" sz="1600" dirty="0">
                          <a:effectLst/>
                        </a:rPr>
                        <a:t>3</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0" name="CuadroTexto 9"/>
          <p:cNvSpPr txBox="1"/>
          <p:nvPr/>
        </p:nvSpPr>
        <p:spPr>
          <a:xfrm>
            <a:off x="251520" y="1472784"/>
            <a:ext cx="7850078" cy="369332"/>
          </a:xfrm>
          <a:prstGeom prst="rect">
            <a:avLst/>
          </a:prstGeom>
          <a:noFill/>
        </p:spPr>
        <p:txBody>
          <a:bodyPr wrap="square" rtlCol="0">
            <a:spAutoFit/>
          </a:bodyPr>
          <a:lstStyle/>
          <a:p>
            <a:pPr algn="just"/>
            <a:r>
              <a:rPr lang="es-CL" dirty="0" smtClean="0">
                <a:solidFill>
                  <a:srgbClr val="FFFF00"/>
                </a:solidFill>
              </a:rPr>
              <a:t>1. Establecimiento de un valor de relevancia a las categorías de cada cobertura</a:t>
            </a:r>
            <a:endParaRPr lang="es-CL" dirty="0">
              <a:solidFill>
                <a:srgbClr val="FFFF00"/>
              </a:solidFill>
            </a:endParaRPr>
          </a:p>
        </p:txBody>
      </p:sp>
    </p:spTree>
    <p:extLst>
      <p:ext uri="{BB962C8B-B14F-4D97-AF65-F5344CB8AC3E}">
        <p14:creationId xmlns:p14="http://schemas.microsoft.com/office/powerpoint/2010/main" val="31095178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7"/>
            <a:ext cx="7886700" cy="898898"/>
          </a:xfrm>
        </p:spPr>
        <p:txBody>
          <a:bodyPr/>
          <a:lstStyle/>
          <a:p>
            <a:r>
              <a:rPr lang="es-CL" dirty="0" smtClean="0">
                <a:solidFill>
                  <a:srgbClr val="FF0000"/>
                </a:solidFill>
              </a:rPr>
              <a:t>Calculo </a:t>
            </a:r>
            <a:r>
              <a:rPr lang="es-CL" dirty="0">
                <a:solidFill>
                  <a:srgbClr val="FF0000"/>
                </a:solidFill>
              </a:rPr>
              <a:t>del Índice de Fragilidad</a:t>
            </a:r>
          </a:p>
        </p:txBody>
      </p:sp>
      <p:sp>
        <p:nvSpPr>
          <p:cNvPr id="4" name="CuadroTexto 3"/>
          <p:cNvSpPr txBox="1"/>
          <p:nvPr/>
        </p:nvSpPr>
        <p:spPr>
          <a:xfrm>
            <a:off x="395536" y="1456180"/>
            <a:ext cx="7788519" cy="369332"/>
          </a:xfrm>
          <a:prstGeom prst="rect">
            <a:avLst/>
          </a:prstGeom>
          <a:noFill/>
        </p:spPr>
        <p:txBody>
          <a:bodyPr wrap="square" rtlCol="0">
            <a:spAutoFit/>
          </a:bodyPr>
          <a:lstStyle/>
          <a:p>
            <a:pPr algn="just"/>
            <a:r>
              <a:rPr lang="es-CL" dirty="0">
                <a:solidFill>
                  <a:srgbClr val="FFFF00"/>
                </a:solidFill>
              </a:rPr>
              <a:t>2</a:t>
            </a:r>
            <a:r>
              <a:rPr lang="es-CL" dirty="0" smtClean="0">
                <a:solidFill>
                  <a:srgbClr val="FFFF00"/>
                </a:solidFill>
              </a:rPr>
              <a:t>. Aplicando el algoritmo para el calculo del índice de fragilidad</a:t>
            </a:r>
            <a:endParaRPr lang="es-CL" dirty="0">
              <a:solidFill>
                <a:srgbClr val="FFFF00"/>
              </a:solidFill>
            </a:endParaRPr>
          </a:p>
        </p:txBody>
      </p:sp>
      <p:sp>
        <p:nvSpPr>
          <p:cNvPr id="5" name="CuadroTexto 4"/>
          <p:cNvSpPr txBox="1"/>
          <p:nvPr/>
        </p:nvSpPr>
        <p:spPr>
          <a:xfrm>
            <a:off x="539552" y="1932277"/>
            <a:ext cx="8414473" cy="646331"/>
          </a:xfrm>
          <a:prstGeom prst="rect">
            <a:avLst/>
          </a:prstGeom>
          <a:noFill/>
        </p:spPr>
        <p:txBody>
          <a:bodyPr wrap="square" rtlCol="0">
            <a:spAutoFit/>
          </a:bodyPr>
          <a:lstStyle/>
          <a:p>
            <a:pPr algn="just"/>
            <a:r>
              <a:rPr lang="es-CL" dirty="0" smtClean="0">
                <a:solidFill>
                  <a:srgbClr val="FFFF00"/>
                </a:solidFill>
              </a:rPr>
              <a:t>Validando formula de Dávila </a:t>
            </a:r>
            <a:r>
              <a:rPr lang="es-CL" dirty="0" err="1" smtClean="0">
                <a:solidFill>
                  <a:srgbClr val="FFFF00"/>
                </a:solidFill>
              </a:rPr>
              <a:t>Homer</a:t>
            </a:r>
            <a:r>
              <a:rPr lang="es-CL" dirty="0" smtClean="0">
                <a:solidFill>
                  <a:srgbClr val="FFFF00"/>
                </a:solidFill>
              </a:rPr>
              <a:t>, 2009 y utilizando el modulo calculadora ráster en </a:t>
            </a:r>
            <a:r>
              <a:rPr lang="es-CL" dirty="0" err="1" smtClean="0">
                <a:solidFill>
                  <a:srgbClr val="FFFF00"/>
                </a:solidFill>
              </a:rPr>
              <a:t>ArcMap</a:t>
            </a:r>
            <a:r>
              <a:rPr lang="es-CL" dirty="0" smtClean="0">
                <a:solidFill>
                  <a:srgbClr val="FFFF00"/>
                </a:solidFill>
              </a:rPr>
              <a:t> 10.2</a:t>
            </a:r>
            <a:endParaRPr lang="es-CL" dirty="0">
              <a:solidFill>
                <a:srgbClr val="FFFF00"/>
              </a:solidFill>
            </a:endParaRPr>
          </a:p>
        </p:txBody>
      </p:sp>
      <mc:AlternateContent xmlns:mc="http://schemas.openxmlformats.org/markup-compatibility/2006" xmlns:a14="http://schemas.microsoft.com/office/drawing/2010/main">
        <mc:Choice Requires="a14">
          <p:sp>
            <p:nvSpPr>
              <p:cNvPr id="9" name="Rectángulo 8"/>
              <p:cNvSpPr/>
              <p:nvPr/>
            </p:nvSpPr>
            <p:spPr>
              <a:xfrm>
                <a:off x="188260" y="3090446"/>
                <a:ext cx="8955740"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s-CL" sz="1600" b="1" i="1" smtClean="0">
                              <a:solidFill>
                                <a:srgbClr val="FFFF00"/>
                              </a:solidFill>
                              <a:latin typeface="Cambria Math"/>
                            </a:rPr>
                          </m:ctrlPr>
                        </m:dPr>
                        <m:e>
                          <m:r>
                            <a:rPr lang="es-CL" sz="1600" b="1" i="1">
                              <a:solidFill>
                                <a:srgbClr val="FFFF00"/>
                              </a:solidFill>
                              <a:latin typeface="Cambria Math" panose="02040503050406030204" pitchFamily="18" charset="0"/>
                            </a:rPr>
                            <m:t>𝑰</m:t>
                          </m:r>
                          <m:r>
                            <a:rPr lang="es-CL" sz="1600" b="0" i="0">
                              <a:solidFill>
                                <a:srgbClr val="FFFF00"/>
                              </a:solidFill>
                              <a:latin typeface="Cambria Math" panose="02040503050406030204" pitchFamily="18" charset="0"/>
                            </a:rPr>
                            <m:t>.</m:t>
                          </m:r>
                          <m:r>
                            <a:rPr lang="es-CL" sz="1600" b="1" i="1">
                              <a:solidFill>
                                <a:srgbClr val="FFFF00"/>
                              </a:solidFill>
                              <a:latin typeface="Cambria Math" panose="02040503050406030204" pitchFamily="18" charset="0"/>
                            </a:rPr>
                            <m:t>𝑭</m:t>
                          </m:r>
                          <m:r>
                            <a:rPr lang="es-CL" sz="1600" b="0" i="0">
                              <a:solidFill>
                                <a:srgbClr val="FFFF00"/>
                              </a:solidFill>
                              <a:latin typeface="Cambria Math" panose="02040503050406030204" pitchFamily="18" charset="0"/>
                            </a:rPr>
                            <m:t>=</m:t>
                          </m:r>
                          <m:d>
                            <m:dPr>
                              <m:ctrlPr>
                                <a:rPr lang="es-CL" sz="1600" b="0" i="1">
                                  <a:solidFill>
                                    <a:srgbClr val="FFFF00"/>
                                  </a:solidFill>
                                  <a:latin typeface="Cambria Math"/>
                                </a:rPr>
                              </m:ctrlPr>
                            </m:dPr>
                            <m:e>
                              <m:r>
                                <a:rPr lang="es-CL" sz="1600" b="1" i="1">
                                  <a:solidFill>
                                    <a:srgbClr val="FFFF00"/>
                                  </a:solidFill>
                                  <a:latin typeface="Cambria Math" panose="02040503050406030204" pitchFamily="18" charset="0"/>
                                </a:rPr>
                                <m:t>𝒇𝒍𝒐𝒂𝒕</m:t>
                              </m:r>
                              <m:d>
                                <m:dPr>
                                  <m:ctrlPr>
                                    <a:rPr lang="es-CL" sz="1600" b="1" i="1">
                                      <a:solidFill>
                                        <a:srgbClr val="FFFF00"/>
                                      </a:solidFill>
                                      <a:latin typeface="Cambria Math"/>
                                    </a:rPr>
                                  </m:ctrlPr>
                                </m:dPr>
                                <m:e>
                                  <m:r>
                                    <a:rPr lang="es-CL" sz="1600" b="1" i="1">
                                      <a:solidFill>
                                        <a:srgbClr val="FFFF00"/>
                                      </a:solidFill>
                                      <a:latin typeface="Cambria Math" panose="02040503050406030204" pitchFamily="18" charset="0"/>
                                    </a:rPr>
                                    <m:t>𝒈𝒆𝒐𝒎𝒐𝒓𝒇𝒐𝒍𝒐𝒈𝒊𝒂</m:t>
                                  </m:r>
                                </m:e>
                              </m:d>
                              <m:r>
                                <a:rPr lang="es-CL" sz="1600" b="0" i="0">
                                  <a:solidFill>
                                    <a:srgbClr val="FFFF00"/>
                                  </a:solidFill>
                                  <a:latin typeface="Cambria Math" panose="02040503050406030204" pitchFamily="18" charset="0"/>
                                </a:rPr>
                                <m:t>∗0,33</m:t>
                              </m:r>
                            </m:e>
                          </m:d>
                          <m:r>
                            <a:rPr lang="es-CL" sz="1600" b="0" i="0">
                              <a:solidFill>
                                <a:srgbClr val="FFFF00"/>
                              </a:solidFill>
                              <a:latin typeface="Cambria Math" panose="02040503050406030204" pitchFamily="18" charset="0"/>
                            </a:rPr>
                            <m:t>+</m:t>
                          </m:r>
                          <m:d>
                            <m:dPr>
                              <m:ctrlPr>
                                <a:rPr lang="es-CL" sz="1600" b="0" i="1">
                                  <a:solidFill>
                                    <a:srgbClr val="FFFF00"/>
                                  </a:solidFill>
                                  <a:latin typeface="Cambria Math"/>
                                </a:rPr>
                              </m:ctrlPr>
                            </m:dPr>
                            <m:e>
                              <m:r>
                                <a:rPr lang="es-CL" sz="1600" b="1" i="1">
                                  <a:solidFill>
                                    <a:srgbClr val="FFFF00"/>
                                  </a:solidFill>
                                  <a:latin typeface="Cambria Math" panose="02040503050406030204" pitchFamily="18" charset="0"/>
                                </a:rPr>
                                <m:t>𝒇𝒍𝒐𝒂𝒕</m:t>
                              </m:r>
                              <m:d>
                                <m:dPr>
                                  <m:ctrlPr>
                                    <a:rPr lang="es-CL" sz="1600" b="1" i="1">
                                      <a:solidFill>
                                        <a:srgbClr val="FFFF00"/>
                                      </a:solidFill>
                                      <a:latin typeface="Cambria Math"/>
                                    </a:rPr>
                                  </m:ctrlPr>
                                </m:dPr>
                                <m:e>
                                  <m:r>
                                    <a:rPr lang="es-CL" sz="1600" b="1" i="1">
                                      <a:solidFill>
                                        <a:srgbClr val="FFFF00"/>
                                      </a:solidFill>
                                      <a:latin typeface="Cambria Math" panose="02040503050406030204" pitchFamily="18" charset="0"/>
                                    </a:rPr>
                                    <m:t>𝒔𝒖𝒆𝒍𝒐</m:t>
                                  </m:r>
                                </m:e>
                              </m:d>
                              <m:r>
                                <a:rPr lang="es-CL" sz="1600" b="0" i="0">
                                  <a:solidFill>
                                    <a:srgbClr val="FFFF00"/>
                                  </a:solidFill>
                                  <a:latin typeface="Cambria Math" panose="02040503050406030204" pitchFamily="18" charset="0"/>
                                </a:rPr>
                                <m:t>∗0,33</m:t>
                              </m:r>
                            </m:e>
                          </m:d>
                          <m:r>
                            <a:rPr lang="es-CL" sz="1600" b="0" i="0">
                              <a:solidFill>
                                <a:srgbClr val="FFFF00"/>
                              </a:solidFill>
                              <a:latin typeface="Cambria Math" panose="02040503050406030204" pitchFamily="18" charset="0"/>
                            </a:rPr>
                            <m:t>+(</m:t>
                          </m:r>
                          <m:r>
                            <a:rPr lang="es-CL" sz="1600" b="1" i="1">
                              <a:solidFill>
                                <a:srgbClr val="FFFF00"/>
                              </a:solidFill>
                              <a:latin typeface="Cambria Math" panose="02040503050406030204" pitchFamily="18" charset="0"/>
                            </a:rPr>
                            <m:t>𝒇𝒍𝒐𝒂𝒕</m:t>
                          </m:r>
                          <m:d>
                            <m:dPr>
                              <m:ctrlPr>
                                <a:rPr lang="es-CL" sz="1600" b="1" i="1">
                                  <a:solidFill>
                                    <a:srgbClr val="FFFF00"/>
                                  </a:solidFill>
                                  <a:latin typeface="Cambria Math"/>
                                </a:rPr>
                              </m:ctrlPr>
                            </m:dPr>
                            <m:e>
                              <m:r>
                                <a:rPr lang="es-CL" sz="1600" b="1" i="1">
                                  <a:solidFill>
                                    <a:srgbClr val="FFFF00"/>
                                  </a:solidFill>
                                  <a:latin typeface="Cambria Math" panose="02040503050406030204" pitchFamily="18" charset="0"/>
                                </a:rPr>
                                <m:t>𝒗𝒆𝒈𝒆𝒕𝒂𝒄𝒊</m:t>
                              </m:r>
                              <m:r>
                                <a:rPr lang="es-CL" sz="1600" b="0" i="0">
                                  <a:solidFill>
                                    <a:srgbClr val="FFFF00"/>
                                  </a:solidFill>
                                  <a:latin typeface="Cambria Math" panose="02040503050406030204" pitchFamily="18" charset="0"/>
                                </a:rPr>
                                <m:t>ó</m:t>
                              </m:r>
                              <m:r>
                                <a:rPr lang="es-CL" sz="1600" b="1" i="1">
                                  <a:solidFill>
                                    <a:srgbClr val="FFFF00"/>
                                  </a:solidFill>
                                  <a:latin typeface="Cambria Math" panose="02040503050406030204" pitchFamily="18" charset="0"/>
                                </a:rPr>
                                <m:t>𝒏</m:t>
                              </m:r>
                            </m:e>
                          </m:d>
                          <m:r>
                            <a:rPr lang="es-CL" sz="1600" b="0" i="0">
                              <a:solidFill>
                                <a:srgbClr val="FFFF00"/>
                              </a:solidFill>
                              <a:latin typeface="Cambria Math" panose="02040503050406030204" pitchFamily="18" charset="0"/>
                            </a:rPr>
                            <m:t>∗0,33</m:t>
                          </m:r>
                        </m:e>
                      </m:d>
                    </m:oMath>
                  </m:oMathPara>
                </a14:m>
                <a:endParaRPr lang="es-CL" dirty="0">
                  <a:solidFill>
                    <a:srgbClr val="FFFF00"/>
                  </a:solidFill>
                </a:endParaRPr>
              </a:p>
            </p:txBody>
          </p:sp>
        </mc:Choice>
        <mc:Fallback xmlns="">
          <p:sp>
            <p:nvSpPr>
              <p:cNvPr id="9" name="Rectángulo 8"/>
              <p:cNvSpPr>
                <a:spLocks noRot="1" noChangeAspect="1" noMove="1" noResize="1" noEditPoints="1" noAdjustHandles="1" noChangeArrowheads="1" noChangeShapeType="1" noTextEdit="1"/>
              </p:cNvSpPr>
              <p:nvPr/>
            </p:nvSpPr>
            <p:spPr>
              <a:xfrm>
                <a:off x="188260" y="3090446"/>
                <a:ext cx="8955740" cy="338554"/>
              </a:xfrm>
              <a:prstGeom prst="rect">
                <a:avLst/>
              </a:prstGeom>
              <a:blipFill rotWithShape="1">
                <a:blip r:embed="rId2"/>
                <a:stretch>
                  <a:fillRect t="-108929" r="-3676" b="-167857"/>
                </a:stretch>
              </a:blipFill>
            </p:spPr>
            <p:txBody>
              <a:bodyPr/>
              <a:lstStyle/>
              <a:p>
                <a:r>
                  <a:rPr lang="es-CL">
                    <a:noFill/>
                  </a:rPr>
                  <a:t> </a:t>
                </a:r>
              </a:p>
            </p:txBody>
          </p:sp>
        </mc:Fallback>
      </mc:AlternateContent>
      <p:pic>
        <p:nvPicPr>
          <p:cNvPr id="10" name="Imagen 9"/>
          <p:cNvPicPr/>
          <p:nvPr/>
        </p:nvPicPr>
        <p:blipFill rotWithShape="1">
          <a:blip r:embed="rId3"/>
          <a:srcRect l="49285" t="13193" r="13954" b="37468"/>
          <a:stretch/>
        </p:blipFill>
        <p:spPr bwMode="auto">
          <a:xfrm>
            <a:off x="3120012" y="4124778"/>
            <a:ext cx="2904992" cy="1955403"/>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3"/>
          <a:srcRect l="13173" t="13936" r="51118" b="38356"/>
          <a:stretch/>
        </p:blipFill>
        <p:spPr bwMode="auto">
          <a:xfrm>
            <a:off x="99311" y="4127901"/>
            <a:ext cx="2904992" cy="1955403"/>
          </a:xfrm>
          <a:prstGeom prst="rect">
            <a:avLst/>
          </a:prstGeom>
          <a:ln>
            <a:noFill/>
          </a:ln>
          <a:extLst>
            <a:ext uri="{53640926-AAD7-44D8-BBD7-CCE9431645EC}">
              <a14:shadowObscured xmlns:a14="http://schemas.microsoft.com/office/drawing/2010/main"/>
            </a:ext>
          </a:extLst>
        </p:spPr>
      </p:pic>
      <p:pic>
        <p:nvPicPr>
          <p:cNvPr id="12" name="Imagen 11"/>
          <p:cNvPicPr>
            <a:picLocks noChangeAspect="1"/>
          </p:cNvPicPr>
          <p:nvPr/>
        </p:nvPicPr>
        <p:blipFill rotWithShape="1">
          <a:blip r:embed="rId4"/>
          <a:srcRect l="18112" t="13205" r="19750" b="14882"/>
          <a:stretch/>
        </p:blipFill>
        <p:spPr>
          <a:xfrm>
            <a:off x="6093671" y="4137893"/>
            <a:ext cx="2911791" cy="1957450"/>
          </a:xfrm>
          <a:prstGeom prst="rect">
            <a:avLst/>
          </a:prstGeom>
        </p:spPr>
      </p:pic>
      <p:cxnSp>
        <p:nvCxnSpPr>
          <p:cNvPr id="16" name="Conector recto de flecha 15"/>
          <p:cNvCxnSpPr>
            <a:stCxn id="11" idx="0"/>
          </p:cNvCxnSpPr>
          <p:nvPr/>
        </p:nvCxnSpPr>
        <p:spPr>
          <a:xfrm flipV="1">
            <a:off x="1551807" y="3348569"/>
            <a:ext cx="795510" cy="77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stCxn id="10" idx="0"/>
          </p:cNvCxnSpPr>
          <p:nvPr/>
        </p:nvCxnSpPr>
        <p:spPr>
          <a:xfrm flipV="1">
            <a:off x="4572508" y="3228504"/>
            <a:ext cx="327320" cy="896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a:stCxn id="12" idx="0"/>
          </p:cNvCxnSpPr>
          <p:nvPr/>
        </p:nvCxnSpPr>
        <p:spPr>
          <a:xfrm flipH="1" flipV="1">
            <a:off x="7312655" y="3358557"/>
            <a:ext cx="236912" cy="779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6"/>
            <a:ext cx="7886700" cy="845109"/>
          </a:xfrm>
        </p:spPr>
        <p:txBody>
          <a:bodyPr/>
          <a:lstStyle/>
          <a:p>
            <a:r>
              <a:rPr lang="es-CL" dirty="0" smtClean="0">
                <a:solidFill>
                  <a:srgbClr val="FF0000"/>
                </a:solidFill>
              </a:rPr>
              <a:t>Calculo </a:t>
            </a:r>
            <a:r>
              <a:rPr lang="es-CL" dirty="0">
                <a:solidFill>
                  <a:srgbClr val="FF0000"/>
                </a:solidFill>
              </a:rPr>
              <a:t>del Índice de Fragilidad</a:t>
            </a:r>
          </a:p>
        </p:txBody>
      </p:sp>
      <p:pic>
        <p:nvPicPr>
          <p:cNvPr id="5" name="Imagen 4"/>
          <p:cNvPicPr>
            <a:picLocks noChangeAspect="1"/>
          </p:cNvPicPr>
          <p:nvPr/>
        </p:nvPicPr>
        <p:blipFill rotWithShape="1">
          <a:blip r:embed="rId2"/>
          <a:srcRect t="2865" r="11979" b="10910"/>
          <a:stretch/>
        </p:blipFill>
        <p:spPr>
          <a:xfrm>
            <a:off x="655112" y="1558463"/>
            <a:ext cx="8233943" cy="4534833"/>
          </a:xfrm>
          <a:prstGeom prst="rect">
            <a:avLst/>
          </a:prstGeom>
        </p:spPr>
      </p:pic>
      <p:sp>
        <p:nvSpPr>
          <p:cNvPr id="6" name="CuadroTexto 5"/>
          <p:cNvSpPr txBox="1"/>
          <p:nvPr/>
        </p:nvSpPr>
        <p:spPr>
          <a:xfrm>
            <a:off x="179512" y="1119202"/>
            <a:ext cx="5987303" cy="369332"/>
          </a:xfrm>
          <a:prstGeom prst="rect">
            <a:avLst/>
          </a:prstGeom>
          <a:noFill/>
        </p:spPr>
        <p:txBody>
          <a:bodyPr wrap="square" rtlCol="0">
            <a:spAutoFit/>
          </a:bodyPr>
          <a:lstStyle/>
          <a:p>
            <a:pPr algn="just"/>
            <a:r>
              <a:rPr lang="es-CL" dirty="0" smtClean="0">
                <a:solidFill>
                  <a:srgbClr val="FFFF00"/>
                </a:solidFill>
              </a:rPr>
              <a:t>Interpretación del índice para la fecha 16/11/2014</a:t>
            </a:r>
            <a:endParaRPr lang="es-CL" dirty="0">
              <a:solidFill>
                <a:srgbClr val="FFFF00"/>
              </a:solidFill>
            </a:endParaRPr>
          </a:p>
        </p:txBody>
      </p:sp>
      <p:pic>
        <p:nvPicPr>
          <p:cNvPr id="3" name="Imagen 2"/>
          <p:cNvPicPr>
            <a:picLocks noChangeAspect="1"/>
          </p:cNvPicPr>
          <p:nvPr/>
        </p:nvPicPr>
        <p:blipFill rotWithShape="1">
          <a:blip r:embed="rId3"/>
          <a:srcRect l="30260" t="58640" r="28503" b="22610"/>
          <a:stretch/>
        </p:blipFill>
        <p:spPr>
          <a:xfrm>
            <a:off x="2127951" y="5186423"/>
            <a:ext cx="6761104" cy="1589016"/>
          </a:xfrm>
          <a:prstGeom prst="rect">
            <a:avLst/>
          </a:prstGeom>
        </p:spPr>
      </p:pic>
    </p:spTree>
    <p:extLst>
      <p:ext uri="{BB962C8B-B14F-4D97-AF65-F5344CB8AC3E}">
        <p14:creationId xmlns:p14="http://schemas.microsoft.com/office/powerpoint/2010/main" val="1135576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7"/>
            <a:ext cx="7886700" cy="750980"/>
          </a:xfrm>
        </p:spPr>
        <p:txBody>
          <a:bodyPr>
            <a:normAutofit fontScale="90000"/>
          </a:bodyPr>
          <a:lstStyle/>
          <a:p>
            <a:r>
              <a:rPr lang="es-CL" b="1" dirty="0" smtClean="0">
                <a:solidFill>
                  <a:srgbClr val="FF0000"/>
                </a:solidFill>
              </a:rPr>
              <a:t>Resultados</a:t>
            </a:r>
            <a:endParaRPr lang="es-CL" b="1" dirty="0">
              <a:solidFill>
                <a:srgbClr val="FFFF00"/>
              </a:solidFill>
            </a:endParaRPr>
          </a:p>
        </p:txBody>
      </p:sp>
      <p:sp>
        <p:nvSpPr>
          <p:cNvPr id="4" name="Rectángulo 3"/>
          <p:cNvSpPr/>
          <p:nvPr/>
        </p:nvSpPr>
        <p:spPr>
          <a:xfrm>
            <a:off x="443752" y="1116107"/>
            <a:ext cx="5432613" cy="369332"/>
          </a:xfrm>
          <a:prstGeom prst="rect">
            <a:avLst/>
          </a:prstGeom>
        </p:spPr>
        <p:txBody>
          <a:bodyPr wrap="square">
            <a:spAutoFit/>
          </a:bodyPr>
          <a:lstStyle/>
          <a:p>
            <a:pPr algn="just"/>
            <a:r>
              <a:rPr lang="es-CL" dirty="0" smtClean="0">
                <a:solidFill>
                  <a:srgbClr val="FFFF00"/>
                </a:solidFill>
              </a:rPr>
              <a:t>Comportamiento Interdecadal Índice de Fragilidad</a:t>
            </a:r>
            <a:endParaRPr lang="es-CL" dirty="0">
              <a:solidFill>
                <a:srgbClr val="FFFF00"/>
              </a:solidFill>
            </a:endParaRPr>
          </a:p>
        </p:txBody>
      </p:sp>
      <p:pic>
        <p:nvPicPr>
          <p:cNvPr id="5" name="Imagen 4"/>
          <p:cNvPicPr>
            <a:picLocks noChangeAspect="1"/>
          </p:cNvPicPr>
          <p:nvPr/>
        </p:nvPicPr>
        <p:blipFill rotWithShape="1">
          <a:blip r:embed="rId2"/>
          <a:srcRect l="29847" t="21323" r="28400" b="31802"/>
          <a:stretch/>
        </p:blipFill>
        <p:spPr>
          <a:xfrm>
            <a:off x="884144" y="1714499"/>
            <a:ext cx="7103409" cy="4483589"/>
          </a:xfrm>
          <a:prstGeom prst="rect">
            <a:avLst/>
          </a:prstGeom>
        </p:spPr>
      </p:pic>
    </p:spTree>
    <p:extLst>
      <p:ext uri="{BB962C8B-B14F-4D97-AF65-F5344CB8AC3E}">
        <p14:creationId xmlns:p14="http://schemas.microsoft.com/office/powerpoint/2010/main" val="769839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0"/>
            <a:ext cx="8229600" cy="692696"/>
          </a:xfrm>
        </p:spPr>
        <p:txBody>
          <a:bodyPr>
            <a:normAutofit fontScale="90000"/>
          </a:bodyPr>
          <a:lstStyle/>
          <a:p>
            <a:r>
              <a:rPr lang="es-CL" b="1" dirty="0" smtClean="0">
                <a:solidFill>
                  <a:srgbClr val="FF0000"/>
                </a:solidFill>
              </a:rPr>
              <a:t>Resultado </a:t>
            </a:r>
            <a:r>
              <a:rPr lang="es-CL" b="1" dirty="0">
                <a:solidFill>
                  <a:srgbClr val="FF0000"/>
                </a:solidFill>
              </a:rPr>
              <a:t>algoritmo superposición</a:t>
            </a:r>
          </a:p>
        </p:txBody>
      </p:sp>
      <p:pic>
        <p:nvPicPr>
          <p:cNvPr id="4" name="3 Imagen"/>
          <p:cNvPicPr/>
          <p:nvPr/>
        </p:nvPicPr>
        <p:blipFill rotWithShape="1">
          <a:blip r:embed="rId2"/>
          <a:srcRect l="27262" t="18571" r="24576" b="16624"/>
          <a:stretch/>
        </p:blipFill>
        <p:spPr bwMode="auto">
          <a:xfrm>
            <a:off x="1079612" y="719765"/>
            <a:ext cx="6912768" cy="4509435"/>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467544" y="5229200"/>
            <a:ext cx="8136904" cy="1477328"/>
          </a:xfrm>
          <a:prstGeom prst="rect">
            <a:avLst/>
          </a:prstGeom>
        </p:spPr>
        <p:txBody>
          <a:bodyPr wrap="square">
            <a:spAutoFit/>
          </a:bodyPr>
          <a:lstStyle/>
          <a:p>
            <a:pPr algn="just"/>
            <a:r>
              <a:rPr lang="es-CL" dirty="0" smtClean="0">
                <a:solidFill>
                  <a:srgbClr val="FFFF00"/>
                </a:solidFill>
              </a:rPr>
              <a:t>Se </a:t>
            </a:r>
            <a:r>
              <a:rPr lang="es-CL" dirty="0">
                <a:solidFill>
                  <a:srgbClr val="FFFF00"/>
                </a:solidFill>
              </a:rPr>
              <a:t>presenta el resultado del algoritmo en la imagen Landsat 5 con fecha 21/09/2008, donde los valores de fragilidad fluctúan entre los 0,99 y los 2,97, y se aprecian con tonos rojos, los sitios donde la fragilidad del entorno es alta, los tonos amarillos y anaranjados representan una fragilidad intermedia y los tonos verdes indican una baja fragilidad de los sectores </a:t>
            </a:r>
            <a:r>
              <a:rPr lang="es-CL" dirty="0" smtClean="0">
                <a:solidFill>
                  <a:srgbClr val="FFFF00"/>
                </a:solidFill>
              </a:rPr>
              <a:t>insertados y </a:t>
            </a:r>
            <a:r>
              <a:rPr lang="es-CL" dirty="0">
                <a:solidFill>
                  <a:srgbClr val="FFFF00"/>
                </a:solidFill>
              </a:rPr>
              <a:t>delimitados al interior del contorno </a:t>
            </a:r>
            <a:r>
              <a:rPr lang="es-CL" dirty="0" smtClean="0">
                <a:solidFill>
                  <a:srgbClr val="FFFF00"/>
                </a:solidFill>
              </a:rPr>
              <a:t>negro.</a:t>
            </a:r>
            <a:endParaRPr lang="es-CL" dirty="0">
              <a:solidFill>
                <a:srgbClr val="FFFF00"/>
              </a:solidFill>
            </a:endParaRPr>
          </a:p>
        </p:txBody>
      </p:sp>
    </p:spTree>
    <p:extLst>
      <p:ext uri="{BB962C8B-B14F-4D97-AF65-F5344CB8AC3E}">
        <p14:creationId xmlns:p14="http://schemas.microsoft.com/office/powerpoint/2010/main" val="1470438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67544" y="404664"/>
            <a:ext cx="8229600" cy="6120680"/>
          </a:xfrm>
        </p:spPr>
        <p:txBody>
          <a:bodyPr>
            <a:noAutofit/>
          </a:bodyPr>
          <a:lstStyle/>
          <a:p>
            <a:pPr marL="0" indent="0">
              <a:buNone/>
            </a:pPr>
            <a:r>
              <a:rPr lang="es-CL" sz="2400" dirty="0" smtClean="0">
                <a:solidFill>
                  <a:srgbClr val="FF0000"/>
                </a:solidFill>
                <a:latin typeface="Arial" panose="020B0604020202020204" pitchFamily="34" charset="0"/>
                <a:cs typeface="Arial" panose="020B0604020202020204" pitchFamily="34" charset="0"/>
              </a:rPr>
              <a:t>Objetivo General</a:t>
            </a:r>
            <a:r>
              <a:rPr lang="es-CL" sz="2000" dirty="0">
                <a:solidFill>
                  <a:srgbClr val="FF0000"/>
                </a:solidFill>
                <a:latin typeface="Arial" panose="020B0604020202020204" pitchFamily="34" charset="0"/>
                <a:cs typeface="Arial" panose="020B0604020202020204" pitchFamily="34" charset="0"/>
              </a:rPr>
              <a:t>:</a:t>
            </a:r>
          </a:p>
          <a:p>
            <a:pPr algn="just">
              <a:buFont typeface="Wingdings" panose="05000000000000000000" pitchFamily="2" charset="2"/>
              <a:buChar char="Ø"/>
            </a:pPr>
            <a:r>
              <a:rPr lang="es-CL" sz="2000" dirty="0" smtClean="0">
                <a:solidFill>
                  <a:srgbClr val="FFFF00"/>
                </a:solidFill>
                <a:latin typeface="Arial" panose="020B0604020202020204" pitchFamily="34" charset="0"/>
                <a:cs typeface="Arial" panose="020B0604020202020204" pitchFamily="34" charset="0"/>
              </a:rPr>
              <a:t>Desarrollar Índice de Fragilidad Ambiental en soporte cartográfico digital para las Cuencas Hidrogeomorfológicas del Lago Peñuelas en Chile y Lago Amatitlán en Guatemala.</a:t>
            </a:r>
          </a:p>
          <a:p>
            <a:pPr algn="just">
              <a:buFont typeface="Wingdings" panose="05000000000000000000" pitchFamily="2" charset="2"/>
              <a:buChar char="Ø"/>
            </a:pPr>
            <a:endParaRPr lang="es-CL" sz="2000" dirty="0">
              <a:latin typeface="Arial" panose="020B0604020202020204" pitchFamily="34" charset="0"/>
              <a:cs typeface="Arial" panose="020B0604020202020204" pitchFamily="34" charset="0"/>
            </a:endParaRPr>
          </a:p>
          <a:p>
            <a:pPr marL="0" indent="0">
              <a:buNone/>
            </a:pPr>
            <a:r>
              <a:rPr lang="es-CL" sz="2400" dirty="0" smtClean="0">
                <a:solidFill>
                  <a:srgbClr val="FF0000"/>
                </a:solidFill>
                <a:latin typeface="Arial" panose="020B0604020202020204" pitchFamily="34" charset="0"/>
                <a:cs typeface="Arial" panose="020B0604020202020204" pitchFamily="34" charset="0"/>
              </a:rPr>
              <a:t>Objetivos Específicos</a:t>
            </a:r>
            <a:r>
              <a:rPr lang="es-CL" sz="2400" dirty="0">
                <a:solidFill>
                  <a:srgbClr val="FF0000"/>
                </a:solidFill>
                <a:latin typeface="Arial" panose="020B0604020202020204" pitchFamily="34" charset="0"/>
                <a:cs typeface="Arial" panose="020B0604020202020204" pitchFamily="34" charset="0"/>
              </a:rPr>
              <a:t>:</a:t>
            </a:r>
          </a:p>
          <a:p>
            <a:pPr marL="457200" indent="-457200" algn="just">
              <a:buFont typeface="+mj-lt"/>
              <a:buAutoNum type="arabicPeriod"/>
            </a:pPr>
            <a:r>
              <a:rPr lang="es-CL" sz="2000" dirty="0" smtClean="0">
                <a:solidFill>
                  <a:srgbClr val="FFFF00"/>
                </a:solidFill>
                <a:latin typeface="Arial" panose="020B0604020202020204" pitchFamily="34" charset="0"/>
                <a:cs typeface="Arial" panose="020B0604020202020204" pitchFamily="34" charset="0"/>
              </a:rPr>
              <a:t>Determinar el deterioro de los ecosistemas de la cuenca en lo que respecta a los Recursos Suelo y Vegetación</a:t>
            </a:r>
            <a:r>
              <a:rPr lang="es-CL" sz="2000" dirty="0">
                <a:solidFill>
                  <a:srgbClr val="FFFF00"/>
                </a:solidFill>
                <a:latin typeface="Arial" panose="020B0604020202020204" pitchFamily="34" charset="0"/>
                <a:cs typeface="Arial" panose="020B0604020202020204" pitchFamily="34" charset="0"/>
              </a:rPr>
              <a:t>.</a:t>
            </a:r>
          </a:p>
          <a:p>
            <a:pPr marL="457200" indent="-457200" algn="just">
              <a:buFont typeface="+mj-lt"/>
              <a:buAutoNum type="arabicPeriod"/>
            </a:pPr>
            <a:r>
              <a:rPr lang="es-CL" sz="2000" dirty="0" smtClean="0">
                <a:solidFill>
                  <a:srgbClr val="FFFF00"/>
                </a:solidFill>
                <a:latin typeface="Arial" panose="020B0604020202020204" pitchFamily="34" charset="0"/>
                <a:cs typeface="Arial" panose="020B0604020202020204" pitchFamily="34" charset="0"/>
              </a:rPr>
              <a:t>Evaluar el Nivel de erosión y el nivel de cobertura superficial en los sitios detectados en cada subcuenca como parámetros indicadores del deterioro</a:t>
            </a:r>
            <a:r>
              <a:rPr lang="es-CL" sz="2000" dirty="0">
                <a:solidFill>
                  <a:srgbClr val="FFFF00"/>
                </a:solidFill>
                <a:latin typeface="Arial" panose="020B0604020202020204" pitchFamily="34" charset="0"/>
                <a:cs typeface="Arial" panose="020B0604020202020204" pitchFamily="34" charset="0"/>
              </a:rPr>
              <a:t>.</a:t>
            </a:r>
          </a:p>
          <a:p>
            <a:pPr marL="457200" indent="-457200" algn="just">
              <a:buFont typeface="+mj-lt"/>
              <a:buAutoNum type="arabicPeriod"/>
            </a:pPr>
            <a:r>
              <a:rPr lang="es-CL" sz="2000" dirty="0" smtClean="0">
                <a:solidFill>
                  <a:srgbClr val="FFFF00"/>
                </a:solidFill>
                <a:latin typeface="Arial" panose="020B0604020202020204" pitchFamily="34" charset="0"/>
                <a:cs typeface="Arial" panose="020B0604020202020204" pitchFamily="34" charset="0"/>
              </a:rPr>
              <a:t>Clasificar el Uso Actual de los recursos suelo y vegetación para resaltar aquellos inadecuados como variable indicadora del deterioro progresivo</a:t>
            </a:r>
            <a:r>
              <a:rPr lang="es-CL" sz="2000" dirty="0">
                <a:solidFill>
                  <a:srgbClr val="FFFF00"/>
                </a:solidFill>
                <a:latin typeface="Arial" panose="020B0604020202020204" pitchFamily="34" charset="0"/>
                <a:cs typeface="Arial" panose="020B0604020202020204" pitchFamily="34" charset="0"/>
              </a:rPr>
              <a:t>.</a:t>
            </a:r>
          </a:p>
          <a:p>
            <a:pPr marL="457200" indent="-457200" algn="just">
              <a:buFont typeface="+mj-lt"/>
              <a:buAutoNum type="arabicPeriod"/>
            </a:pPr>
            <a:r>
              <a:rPr lang="es-CL" sz="2000" dirty="0" smtClean="0">
                <a:solidFill>
                  <a:srgbClr val="FFFF00"/>
                </a:solidFill>
                <a:latin typeface="Arial" panose="020B0604020202020204" pitchFamily="34" charset="0"/>
                <a:cs typeface="Arial" panose="020B0604020202020204" pitchFamily="34" charset="0"/>
              </a:rPr>
              <a:t>Establecer un balance y las tendencias de la degradación de los ecosistemas naturales en ambos ambientes lacustres, con un grado de intervención alto, medio o bajo, fundamentado en regiones morfoclimáticas y de aptitud de los suelos</a:t>
            </a:r>
            <a:r>
              <a:rPr lang="es-CL" sz="2000" dirty="0">
                <a:solidFill>
                  <a:srgbClr val="FFFF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42868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4"/>
          <p:cNvPicPr>
            <a:picLocks noChangeAspect="1" noChangeArrowheads="1"/>
          </p:cNvPicPr>
          <p:nvPr/>
        </p:nvPicPr>
        <p:blipFill>
          <a:blip r:embed="rId2">
            <a:extLst>
              <a:ext uri="{28A0092B-C50C-407E-A947-70E740481C1C}">
                <a14:useLocalDpi xmlns:a14="http://schemas.microsoft.com/office/drawing/2010/main" val="0"/>
              </a:ext>
            </a:extLst>
          </a:blip>
          <a:srcRect l="28192" t="19693" r="24510" b="16617"/>
          <a:stretch>
            <a:fillRect/>
          </a:stretch>
        </p:blipFill>
        <p:spPr bwMode="auto">
          <a:xfrm>
            <a:off x="4355197" y="3027786"/>
            <a:ext cx="4791075" cy="3629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34712" y="669658"/>
            <a:ext cx="49530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1" algn="l" defTabSz="914400" rtl="0" eaLnBrk="1" fontAlgn="base" latinLnBrk="0" hangingPunct="1">
              <a:lnSpc>
                <a:spcPct val="100000"/>
              </a:lnSpc>
              <a:spcBef>
                <a:spcPct val="0"/>
              </a:spcBef>
              <a:spcAft>
                <a:spcPct val="0"/>
              </a:spcAft>
              <a:buClrTx/>
              <a:buSzTx/>
              <a:tabLst/>
            </a:pPr>
            <a:r>
              <a:rPr kumimoji="0" lang="es-CL" altLang="es-CL" b="0"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Índice de fragilidad imagen </a:t>
            </a:r>
            <a:r>
              <a:rPr kumimoji="0" lang="es-CL" altLang="es-CL" b="0" i="0" u="none" strike="noStrike" cap="none" normalizeH="0" baseline="0" dirty="0" err="1" smtClean="0">
                <a:ln>
                  <a:noFill/>
                </a:ln>
                <a:solidFill>
                  <a:srgbClr val="FFFF00"/>
                </a:solidFill>
                <a:effectLst/>
                <a:latin typeface="Calibri" pitchFamily="34" charset="0"/>
                <a:ea typeface="Calibri" pitchFamily="34" charset="0"/>
                <a:cs typeface="Times New Roman" pitchFamily="18" charset="0"/>
              </a:rPr>
              <a:t>Fasat</a:t>
            </a:r>
            <a:r>
              <a:rPr kumimoji="0" lang="es-CL" altLang="es-CL" b="0"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 Charlie año 2014.</a:t>
            </a:r>
            <a:endParaRPr kumimoji="0" lang="es-CL" altLang="es-CL"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Imagen 25"/>
          <p:cNvPicPr>
            <a:picLocks noChangeAspect="1" noChangeArrowheads="1"/>
          </p:cNvPicPr>
          <p:nvPr/>
        </p:nvPicPr>
        <p:blipFill>
          <a:blip r:embed="rId3">
            <a:extLst>
              <a:ext uri="{28A0092B-C50C-407E-A947-70E740481C1C}">
                <a14:useLocalDpi xmlns:a14="http://schemas.microsoft.com/office/drawing/2010/main" val="0"/>
              </a:ext>
            </a:extLst>
          </a:blip>
          <a:srcRect l="35330" t="19637" r="32057" b="16615"/>
          <a:stretch>
            <a:fillRect/>
          </a:stretch>
        </p:blipFill>
        <p:spPr bwMode="auto">
          <a:xfrm>
            <a:off x="285506" y="1340768"/>
            <a:ext cx="3908190" cy="4290951"/>
          </a:xfrm>
          <a:prstGeom prst="rect">
            <a:avLst/>
          </a:prstGeom>
          <a:noFill/>
          <a:extLst>
            <a:ext uri="{909E8E84-426E-40DD-AFC4-6F175D3DCCD1}">
              <a14:hiddenFill xmlns:a14="http://schemas.microsoft.com/office/drawing/2010/main">
                <a:solidFill>
                  <a:srgbClr val="FFFFFF"/>
                </a:solidFill>
              </a14:hiddenFill>
            </a:ext>
          </a:extLst>
        </p:spPr>
      </p:pic>
      <p:sp>
        <p:nvSpPr>
          <p:cNvPr id="8" name="4 Rectángulo"/>
          <p:cNvSpPr/>
          <p:nvPr/>
        </p:nvSpPr>
        <p:spPr>
          <a:xfrm>
            <a:off x="4770399" y="2658454"/>
            <a:ext cx="4248472" cy="369332"/>
          </a:xfrm>
          <a:prstGeom prst="rect">
            <a:avLst/>
          </a:prstGeom>
        </p:spPr>
        <p:txBody>
          <a:bodyPr wrap="square">
            <a:spAutoFit/>
          </a:bodyPr>
          <a:lstStyle/>
          <a:p>
            <a:pPr algn="just" fontAlgn="base">
              <a:spcAft>
                <a:spcPts val="0"/>
              </a:spcAft>
            </a:pPr>
            <a:r>
              <a:rPr lang="es-CL" sz="1800" kern="1200" dirty="0">
                <a:solidFill>
                  <a:srgbClr val="FFFF00"/>
                </a:solidFill>
                <a:effectLst/>
                <a:latin typeface="Calibri"/>
                <a:ea typeface="Calibri"/>
              </a:rPr>
              <a:t>Índice </a:t>
            </a:r>
            <a:r>
              <a:rPr lang="es-CL" sz="1800" kern="1200" dirty="0" smtClean="0">
                <a:solidFill>
                  <a:srgbClr val="FFFF00"/>
                </a:solidFill>
                <a:effectLst/>
                <a:latin typeface="Calibri"/>
                <a:ea typeface="Calibri"/>
              </a:rPr>
              <a:t>de fragilidad </a:t>
            </a:r>
            <a:r>
              <a:rPr lang="es-CL" sz="1800" kern="1200" dirty="0">
                <a:solidFill>
                  <a:srgbClr val="FFFF00"/>
                </a:solidFill>
                <a:effectLst/>
                <a:latin typeface="Calibri"/>
                <a:ea typeface="Calibri"/>
              </a:rPr>
              <a:t>imagen ASTER año 2002</a:t>
            </a:r>
            <a:endParaRPr lang="es-CL" sz="1200" dirty="0">
              <a:solidFill>
                <a:srgbClr val="FFFF00"/>
              </a:solidFill>
              <a:effectLst/>
              <a:latin typeface="Times New Roman"/>
              <a:ea typeface="Times New Roman"/>
            </a:endParaRPr>
          </a:p>
        </p:txBody>
      </p:sp>
      <p:pic>
        <p:nvPicPr>
          <p:cNvPr id="1029" name="Picture 5" descr="D:\IPGH\Proyecto Ch- Gua\terreno 04092014\Terreno 3\20141113_1214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6199" y="257272"/>
            <a:ext cx="4102456" cy="230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491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040" y="27856"/>
            <a:ext cx="7886700" cy="471585"/>
          </a:xfrm>
        </p:spPr>
        <p:txBody>
          <a:bodyPr>
            <a:normAutofit fontScale="90000"/>
          </a:bodyPr>
          <a:lstStyle/>
          <a:p>
            <a:r>
              <a:rPr lang="es-CL" dirty="0" smtClean="0">
                <a:solidFill>
                  <a:srgbClr val="FF0000"/>
                </a:solidFill>
              </a:rPr>
              <a:t>Resultados</a:t>
            </a:r>
            <a:endParaRPr lang="es-CL" dirty="0">
              <a:solidFill>
                <a:srgbClr val="FF0000"/>
              </a:solidFill>
            </a:endParaRPr>
          </a:p>
        </p:txBody>
      </p:sp>
      <p:sp>
        <p:nvSpPr>
          <p:cNvPr id="4" name="Rectángulo 3"/>
          <p:cNvSpPr/>
          <p:nvPr/>
        </p:nvSpPr>
        <p:spPr>
          <a:xfrm>
            <a:off x="164995" y="460965"/>
            <a:ext cx="5432613" cy="369332"/>
          </a:xfrm>
          <a:prstGeom prst="rect">
            <a:avLst/>
          </a:prstGeom>
        </p:spPr>
        <p:txBody>
          <a:bodyPr wrap="square">
            <a:spAutoFit/>
          </a:bodyPr>
          <a:lstStyle/>
          <a:p>
            <a:pPr algn="just"/>
            <a:r>
              <a:rPr lang="es-CL" dirty="0" smtClean="0">
                <a:solidFill>
                  <a:srgbClr val="FFFF00"/>
                </a:solidFill>
              </a:rPr>
              <a:t>Comportamiento Interdecadal Índice de </a:t>
            </a:r>
            <a:r>
              <a:rPr lang="es-CL" b="1" dirty="0" smtClean="0">
                <a:solidFill>
                  <a:srgbClr val="FFFF00"/>
                </a:solidFill>
              </a:rPr>
              <a:t>Fragilidad</a:t>
            </a:r>
            <a:endParaRPr lang="es-CL" b="1" dirty="0">
              <a:solidFill>
                <a:srgbClr val="FFFF00"/>
              </a:solidFill>
            </a:endParaRPr>
          </a:p>
        </p:txBody>
      </p:sp>
      <p:pic>
        <p:nvPicPr>
          <p:cNvPr id="5" name="4 Imagen"/>
          <p:cNvPicPr/>
          <p:nvPr/>
        </p:nvPicPr>
        <p:blipFill>
          <a:blip r:embed="rId3"/>
          <a:srcRect/>
          <a:stretch>
            <a:fillRect/>
          </a:stretch>
        </p:blipFill>
        <p:spPr>
          <a:xfrm>
            <a:off x="138952" y="830297"/>
            <a:ext cx="8830877" cy="3904341"/>
          </a:xfrm>
          <a:prstGeom prst="rect">
            <a:avLst/>
          </a:prstGeom>
          <a:noFill/>
          <a:ln>
            <a:noFill/>
            <a:prstDash/>
          </a:ln>
        </p:spPr>
      </p:pic>
      <p:sp>
        <p:nvSpPr>
          <p:cNvPr id="6" name="5 Rectángulo"/>
          <p:cNvSpPr/>
          <p:nvPr/>
        </p:nvSpPr>
        <p:spPr>
          <a:xfrm>
            <a:off x="2482158" y="879116"/>
            <a:ext cx="798286" cy="304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2 Rectángulo"/>
          <p:cNvSpPr/>
          <p:nvPr/>
        </p:nvSpPr>
        <p:spPr>
          <a:xfrm>
            <a:off x="186454" y="4795897"/>
            <a:ext cx="8830877" cy="2062103"/>
          </a:xfrm>
          <a:prstGeom prst="rect">
            <a:avLst/>
          </a:prstGeom>
        </p:spPr>
        <p:txBody>
          <a:bodyPr wrap="square">
            <a:spAutoFit/>
          </a:bodyPr>
          <a:lstStyle/>
          <a:p>
            <a:pPr algn="just"/>
            <a:r>
              <a:rPr lang="es-MX" sz="1600" dirty="0">
                <a:solidFill>
                  <a:srgbClr val="FFFF00"/>
                </a:solidFill>
              </a:rPr>
              <a:t>Se ilustra las curvas de fragilidad correspondiente a los 8 periodos interanuales expresados en porcentaje para cada rango de valores del índice modelado, esto es; 1</a:t>
            </a:r>
            <a:r>
              <a:rPr lang="es-MX" sz="1600" baseline="30000" dirty="0">
                <a:solidFill>
                  <a:srgbClr val="FFFF00"/>
                </a:solidFill>
              </a:rPr>
              <a:t>ro</a:t>
            </a:r>
            <a:r>
              <a:rPr lang="es-MX" sz="1600" dirty="0">
                <a:solidFill>
                  <a:srgbClr val="FFFF00"/>
                </a:solidFill>
              </a:rPr>
              <a:t> Muy Bajo (0.99-1.38), 2</a:t>
            </a:r>
            <a:r>
              <a:rPr lang="es-MX" sz="1600" baseline="30000" dirty="0">
                <a:solidFill>
                  <a:srgbClr val="FFFF00"/>
                </a:solidFill>
              </a:rPr>
              <a:t>do</a:t>
            </a:r>
            <a:r>
              <a:rPr lang="es-MX" sz="1600" dirty="0">
                <a:solidFill>
                  <a:srgbClr val="FFFF00"/>
                </a:solidFill>
              </a:rPr>
              <a:t> Bajo (1.38-1.78), 3</a:t>
            </a:r>
            <a:r>
              <a:rPr lang="es-MX" sz="1600" baseline="30000" dirty="0">
                <a:solidFill>
                  <a:srgbClr val="FFFF00"/>
                </a:solidFill>
              </a:rPr>
              <a:t>ro</a:t>
            </a:r>
            <a:r>
              <a:rPr lang="es-MX" sz="1600" dirty="0">
                <a:solidFill>
                  <a:srgbClr val="FFFF00"/>
                </a:solidFill>
              </a:rPr>
              <a:t>Medio (1.78-2.17), 4</a:t>
            </a:r>
            <a:r>
              <a:rPr lang="es-MX" sz="1600" baseline="30000" dirty="0">
                <a:solidFill>
                  <a:srgbClr val="FFFF00"/>
                </a:solidFill>
              </a:rPr>
              <a:t>to</a:t>
            </a:r>
            <a:r>
              <a:rPr lang="es-MX" sz="1600" dirty="0">
                <a:solidFill>
                  <a:srgbClr val="FFFF00"/>
                </a:solidFill>
              </a:rPr>
              <a:t> Alto (2.17-2.57) y 5</a:t>
            </a:r>
            <a:r>
              <a:rPr lang="es-MX" sz="1600" baseline="30000" dirty="0">
                <a:solidFill>
                  <a:srgbClr val="FFFF00"/>
                </a:solidFill>
              </a:rPr>
              <a:t>to</a:t>
            </a:r>
            <a:r>
              <a:rPr lang="es-MX" sz="1600" dirty="0">
                <a:solidFill>
                  <a:srgbClr val="FFFF00"/>
                </a:solidFill>
              </a:rPr>
              <a:t> Muy Alto (2.57-2.59).</a:t>
            </a:r>
            <a:endParaRPr lang="es-CL" sz="1600" dirty="0">
              <a:solidFill>
                <a:srgbClr val="FFFF00"/>
              </a:solidFill>
            </a:endParaRPr>
          </a:p>
          <a:p>
            <a:pPr algn="just"/>
            <a:r>
              <a:rPr lang="es-MX" sz="1600" dirty="0" smtClean="0">
                <a:solidFill>
                  <a:srgbClr val="FFFF00"/>
                </a:solidFill>
              </a:rPr>
              <a:t>El </a:t>
            </a:r>
            <a:r>
              <a:rPr lang="es-MX" sz="1600" dirty="0">
                <a:solidFill>
                  <a:srgbClr val="FFFF00"/>
                </a:solidFill>
              </a:rPr>
              <a:t>comportamiento de las curvas en 25 años es muy semejante y se ajusta a una simetría </a:t>
            </a:r>
            <a:r>
              <a:rPr lang="es-MX" sz="1600" dirty="0" err="1">
                <a:solidFill>
                  <a:srgbClr val="FFFF00"/>
                </a:solidFill>
              </a:rPr>
              <a:t>isoesquema</a:t>
            </a:r>
            <a:r>
              <a:rPr lang="es-MX" sz="1600" dirty="0">
                <a:solidFill>
                  <a:srgbClr val="FFFF00"/>
                </a:solidFill>
              </a:rPr>
              <a:t> muy propio de la dinámica de sistemas complejos con inestabilidad dinámica gatillada por perturbaciones como sucede en la hoya hidrogeomorfológica en exploración. Los mayores valores porcentuales corresponden al rango 3, es decir, fragilidad media y con marcada acumulación de valores en los rangos 2 y 3 (Fragilidad Baja a Media). </a:t>
            </a:r>
            <a:endParaRPr lang="es-CL" sz="1600" dirty="0">
              <a:solidFill>
                <a:srgbClr val="FFFF00"/>
              </a:solidFill>
            </a:endParaRPr>
          </a:p>
        </p:txBody>
      </p:sp>
      <p:sp>
        <p:nvSpPr>
          <p:cNvPr id="7" name="6 Rectángulo"/>
          <p:cNvSpPr/>
          <p:nvPr/>
        </p:nvSpPr>
        <p:spPr>
          <a:xfrm>
            <a:off x="2598057" y="917984"/>
            <a:ext cx="798286" cy="2787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435546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2385"/>
            <a:ext cx="7886700" cy="492204"/>
          </a:xfrm>
        </p:spPr>
        <p:txBody>
          <a:bodyPr>
            <a:normAutofit fontScale="90000"/>
          </a:bodyPr>
          <a:lstStyle/>
          <a:p>
            <a:r>
              <a:rPr lang="es-CL" b="1" dirty="0" smtClean="0">
                <a:solidFill>
                  <a:srgbClr val="FF0000"/>
                </a:solidFill>
              </a:rPr>
              <a:t>Resultados</a:t>
            </a:r>
            <a:endParaRPr lang="es-CL" b="1" dirty="0">
              <a:solidFill>
                <a:srgbClr val="FF0000"/>
              </a:solidFill>
            </a:endParaRPr>
          </a:p>
        </p:txBody>
      </p:sp>
      <p:sp>
        <p:nvSpPr>
          <p:cNvPr id="4" name="Rectángulo 3"/>
          <p:cNvSpPr/>
          <p:nvPr/>
        </p:nvSpPr>
        <p:spPr>
          <a:xfrm>
            <a:off x="0" y="628991"/>
            <a:ext cx="7301754" cy="369332"/>
          </a:xfrm>
          <a:prstGeom prst="rect">
            <a:avLst/>
          </a:prstGeom>
        </p:spPr>
        <p:txBody>
          <a:bodyPr wrap="square">
            <a:spAutoFit/>
          </a:bodyPr>
          <a:lstStyle/>
          <a:p>
            <a:pPr algn="ctr"/>
            <a:r>
              <a:rPr lang="es-CL" dirty="0" smtClean="0">
                <a:solidFill>
                  <a:srgbClr val="FFFF00"/>
                </a:solidFill>
              </a:rPr>
              <a:t>Comportamiento Interdecadal Índice de Fragilidad Visualización Cartográfica</a:t>
            </a:r>
            <a:endParaRPr lang="es-CL" dirty="0">
              <a:solidFill>
                <a:srgbClr val="FFFF00"/>
              </a:solidFill>
            </a:endParaRPr>
          </a:p>
        </p:txBody>
      </p:sp>
      <p:pic>
        <p:nvPicPr>
          <p:cNvPr id="10" name="Imagen 9"/>
          <p:cNvPicPr>
            <a:picLocks noChangeAspect="1"/>
          </p:cNvPicPr>
          <p:nvPr/>
        </p:nvPicPr>
        <p:blipFill rotWithShape="1">
          <a:blip r:embed="rId2"/>
          <a:srcRect l="20227" t="11718" r="18426" b="8333"/>
          <a:stretch/>
        </p:blipFill>
        <p:spPr>
          <a:xfrm>
            <a:off x="683567" y="986460"/>
            <a:ext cx="3999263" cy="2930248"/>
          </a:xfrm>
          <a:prstGeom prst="rect">
            <a:avLst/>
          </a:prstGeom>
        </p:spPr>
      </p:pic>
      <p:pic>
        <p:nvPicPr>
          <p:cNvPr id="14" name="Imagen 13"/>
          <p:cNvPicPr>
            <a:picLocks noChangeAspect="1"/>
          </p:cNvPicPr>
          <p:nvPr/>
        </p:nvPicPr>
        <p:blipFill rotWithShape="1">
          <a:blip r:embed="rId3"/>
          <a:srcRect l="20571" t="12500" r="18763" b="9926"/>
          <a:stretch/>
        </p:blipFill>
        <p:spPr>
          <a:xfrm>
            <a:off x="4078167" y="986460"/>
            <a:ext cx="4075960" cy="2930248"/>
          </a:xfrm>
          <a:prstGeom prst="rect">
            <a:avLst/>
          </a:prstGeom>
        </p:spPr>
      </p:pic>
      <p:pic>
        <p:nvPicPr>
          <p:cNvPr id="6" name="Imagen 5"/>
          <p:cNvPicPr>
            <a:picLocks noChangeAspect="1"/>
          </p:cNvPicPr>
          <p:nvPr/>
        </p:nvPicPr>
        <p:blipFill rotWithShape="1">
          <a:blip r:embed="rId4"/>
          <a:srcRect l="19787" t="13281" r="18133" b="7813"/>
          <a:stretch/>
        </p:blipFill>
        <p:spPr>
          <a:xfrm>
            <a:off x="695706" y="3970640"/>
            <a:ext cx="3987124" cy="2849289"/>
          </a:xfrm>
          <a:prstGeom prst="rect">
            <a:avLst/>
          </a:prstGeom>
        </p:spPr>
      </p:pic>
      <p:pic>
        <p:nvPicPr>
          <p:cNvPr id="7" name="Imagen 4"/>
          <p:cNvPicPr>
            <a:picLocks noChangeAspect="1"/>
          </p:cNvPicPr>
          <p:nvPr/>
        </p:nvPicPr>
        <p:blipFill rotWithShape="1">
          <a:blip r:embed="rId5"/>
          <a:srcRect l="22276" t="14323" r="20623" b="9374"/>
          <a:stretch/>
        </p:blipFill>
        <p:spPr>
          <a:xfrm>
            <a:off x="4078168" y="3963628"/>
            <a:ext cx="4075960" cy="2855208"/>
          </a:xfrm>
          <a:prstGeom prst="rect">
            <a:avLst/>
          </a:prstGeom>
        </p:spPr>
      </p:pic>
    </p:spTree>
    <p:extLst>
      <p:ext uri="{BB962C8B-B14F-4D97-AF65-F5344CB8AC3E}">
        <p14:creationId xmlns:p14="http://schemas.microsoft.com/office/powerpoint/2010/main" val="21981116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1319" y="63533"/>
            <a:ext cx="7886700" cy="504056"/>
          </a:xfrm>
        </p:spPr>
        <p:txBody>
          <a:bodyPr>
            <a:normAutofit fontScale="90000"/>
          </a:bodyPr>
          <a:lstStyle/>
          <a:p>
            <a:r>
              <a:rPr lang="es-CL" b="1" dirty="0" smtClean="0">
                <a:solidFill>
                  <a:srgbClr val="FF0000"/>
                </a:solidFill>
              </a:rPr>
              <a:t>Resultados</a:t>
            </a:r>
            <a:endParaRPr lang="es-CL" b="1" dirty="0">
              <a:solidFill>
                <a:srgbClr val="FF0000"/>
              </a:solidFill>
            </a:endParaRPr>
          </a:p>
        </p:txBody>
      </p:sp>
      <p:sp>
        <p:nvSpPr>
          <p:cNvPr id="4" name="Rectángulo 3"/>
          <p:cNvSpPr/>
          <p:nvPr/>
        </p:nvSpPr>
        <p:spPr>
          <a:xfrm>
            <a:off x="179512" y="602449"/>
            <a:ext cx="7301754" cy="369332"/>
          </a:xfrm>
          <a:prstGeom prst="rect">
            <a:avLst/>
          </a:prstGeom>
        </p:spPr>
        <p:txBody>
          <a:bodyPr wrap="square">
            <a:spAutoFit/>
          </a:bodyPr>
          <a:lstStyle/>
          <a:p>
            <a:pPr algn="ctr"/>
            <a:r>
              <a:rPr lang="es-CL" dirty="0" smtClean="0">
                <a:solidFill>
                  <a:srgbClr val="FFFF00"/>
                </a:solidFill>
              </a:rPr>
              <a:t>Comportamiento Interdecadal Índice de Fragilidad Visualización Cartográfica</a:t>
            </a:r>
            <a:endParaRPr lang="es-CL" dirty="0">
              <a:solidFill>
                <a:srgbClr val="FFFF00"/>
              </a:solidFill>
            </a:endParaRPr>
          </a:p>
        </p:txBody>
      </p:sp>
      <p:pic>
        <p:nvPicPr>
          <p:cNvPr id="7" name="Imagen 4"/>
          <p:cNvPicPr>
            <a:picLocks noChangeAspect="1"/>
          </p:cNvPicPr>
          <p:nvPr/>
        </p:nvPicPr>
        <p:blipFill rotWithShape="1">
          <a:blip r:embed="rId2"/>
          <a:srcRect l="22569" t="14584" r="20476" b="8593"/>
          <a:stretch/>
        </p:blipFill>
        <p:spPr>
          <a:xfrm>
            <a:off x="685402" y="971781"/>
            <a:ext cx="3822954" cy="2899155"/>
          </a:xfrm>
          <a:prstGeom prst="rect">
            <a:avLst/>
          </a:prstGeom>
        </p:spPr>
      </p:pic>
      <p:pic>
        <p:nvPicPr>
          <p:cNvPr id="8" name="Imagen 5"/>
          <p:cNvPicPr>
            <a:picLocks noChangeAspect="1"/>
          </p:cNvPicPr>
          <p:nvPr/>
        </p:nvPicPr>
        <p:blipFill rotWithShape="1">
          <a:blip r:embed="rId3"/>
          <a:srcRect l="19641" t="12239" r="17840" b="6511"/>
          <a:stretch/>
        </p:blipFill>
        <p:spPr>
          <a:xfrm>
            <a:off x="4336280" y="971781"/>
            <a:ext cx="3728615" cy="2899155"/>
          </a:xfrm>
          <a:prstGeom prst="rect">
            <a:avLst/>
          </a:prstGeom>
        </p:spPr>
      </p:pic>
      <p:pic>
        <p:nvPicPr>
          <p:cNvPr id="9" name="Imagen 5"/>
          <p:cNvPicPr>
            <a:picLocks noChangeAspect="1"/>
          </p:cNvPicPr>
          <p:nvPr/>
        </p:nvPicPr>
        <p:blipFill rotWithShape="1">
          <a:blip r:embed="rId4"/>
          <a:srcRect l="20373" t="12760" r="18573" b="8854"/>
          <a:stretch/>
        </p:blipFill>
        <p:spPr>
          <a:xfrm>
            <a:off x="655670" y="3933056"/>
            <a:ext cx="3693192" cy="2777933"/>
          </a:xfrm>
          <a:prstGeom prst="rect">
            <a:avLst/>
          </a:prstGeom>
        </p:spPr>
      </p:pic>
      <p:pic>
        <p:nvPicPr>
          <p:cNvPr id="10" name="Imagen 4"/>
          <p:cNvPicPr>
            <a:picLocks noChangeAspect="1"/>
          </p:cNvPicPr>
          <p:nvPr/>
        </p:nvPicPr>
        <p:blipFill rotWithShape="1">
          <a:blip r:embed="rId5"/>
          <a:srcRect l="20080" t="13802" r="18133" b="7552"/>
          <a:stretch/>
        </p:blipFill>
        <p:spPr>
          <a:xfrm>
            <a:off x="4330632" y="3933056"/>
            <a:ext cx="3728614" cy="2777933"/>
          </a:xfrm>
          <a:prstGeom prst="rect">
            <a:avLst/>
          </a:prstGeom>
        </p:spPr>
      </p:pic>
    </p:spTree>
    <p:extLst>
      <p:ext uri="{BB962C8B-B14F-4D97-AF65-F5344CB8AC3E}">
        <p14:creationId xmlns:p14="http://schemas.microsoft.com/office/powerpoint/2010/main" val="3793449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00" y="0"/>
            <a:ext cx="8996996" cy="513631"/>
          </a:xfrm>
        </p:spPr>
        <p:txBody>
          <a:bodyPr>
            <a:noAutofit/>
          </a:bodyPr>
          <a:lstStyle/>
          <a:p>
            <a:r>
              <a:rPr lang="es-CL" sz="2800" dirty="0" smtClean="0">
                <a:solidFill>
                  <a:srgbClr val="FF0000"/>
                </a:solidFill>
              </a:rPr>
              <a:t>Resultados Mapa </a:t>
            </a:r>
            <a:r>
              <a:rPr lang="es-CL" sz="2800" dirty="0">
                <a:solidFill>
                  <a:srgbClr val="FF0000"/>
                </a:solidFill>
              </a:rPr>
              <a:t>índice de fragilidad cuenca lago </a:t>
            </a:r>
            <a:r>
              <a:rPr lang="es-CL" sz="2800" dirty="0" smtClean="0">
                <a:solidFill>
                  <a:srgbClr val="FF0000"/>
                </a:solidFill>
              </a:rPr>
              <a:t>Amatitlán</a:t>
            </a:r>
            <a:endParaRPr lang="es-CL" sz="2800" dirty="0">
              <a:solidFill>
                <a:srgbClr val="FF0000"/>
              </a:solidFill>
            </a:endParaRPr>
          </a:p>
        </p:txBody>
      </p:sp>
      <p:pic>
        <p:nvPicPr>
          <p:cNvPr id="7" name="6 Imagen" descr="F:\indice fragilidad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62" y="513631"/>
            <a:ext cx="4735482" cy="6344369"/>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649241986"/>
              </p:ext>
            </p:extLst>
          </p:nvPr>
        </p:nvGraphicFramePr>
        <p:xfrm>
          <a:off x="4932040" y="1415629"/>
          <a:ext cx="3816423" cy="2417056"/>
        </p:xfrm>
        <a:graphic>
          <a:graphicData uri="http://schemas.openxmlformats.org/drawingml/2006/table">
            <a:tbl>
              <a:tblPr firstRow="1" firstCol="1" bandRow="1">
                <a:tableStyleId>{5C22544A-7EE6-4342-B048-85BDC9FD1C3A}</a:tableStyleId>
              </a:tblPr>
              <a:tblGrid>
                <a:gridCol w="1635610"/>
                <a:gridCol w="935771"/>
                <a:gridCol w="1245042"/>
              </a:tblGrid>
              <a:tr h="604264">
                <a:tc>
                  <a:txBody>
                    <a:bodyPr/>
                    <a:lstStyle/>
                    <a:p>
                      <a:pPr algn="ctr">
                        <a:lnSpc>
                          <a:spcPct val="115000"/>
                        </a:lnSpc>
                        <a:spcAft>
                          <a:spcPts val="0"/>
                        </a:spcAft>
                      </a:pPr>
                      <a:r>
                        <a:rPr lang="es-GT" sz="1600" dirty="0">
                          <a:effectLst/>
                        </a:rPr>
                        <a:t>Categoría de Fragilidad</a:t>
                      </a:r>
                      <a:endParaRPr lang="es-CL"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GT" sz="1600" dirty="0">
                          <a:effectLst/>
                        </a:rPr>
                        <a:t>Área (Km</a:t>
                      </a:r>
                      <a:r>
                        <a:rPr lang="es-GT" sz="1600" baseline="30000" dirty="0">
                          <a:effectLst/>
                        </a:rPr>
                        <a:t>2</a:t>
                      </a:r>
                      <a:r>
                        <a:rPr lang="es-GT" sz="1600" dirty="0">
                          <a:effectLst/>
                        </a:rPr>
                        <a:t>)</a:t>
                      </a:r>
                      <a:endParaRPr lang="es-CL"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GT" sz="1600" dirty="0">
                          <a:effectLst/>
                        </a:rPr>
                        <a:t>Porcentaje de área</a:t>
                      </a:r>
                      <a:endParaRPr lang="es-CL" sz="1600" dirty="0">
                        <a:effectLst/>
                        <a:latin typeface="Calibri"/>
                        <a:ea typeface="Calibri"/>
                        <a:cs typeface="Times New Roman"/>
                      </a:endParaRPr>
                    </a:p>
                  </a:txBody>
                  <a:tcPr marL="68580" marR="68580" marT="0" marB="0" anchor="ctr"/>
                </a:tc>
              </a:tr>
              <a:tr h="302132">
                <a:tc>
                  <a:txBody>
                    <a:bodyPr/>
                    <a:lstStyle/>
                    <a:p>
                      <a:pPr>
                        <a:lnSpc>
                          <a:spcPct val="115000"/>
                        </a:lnSpc>
                        <a:spcAft>
                          <a:spcPts val="0"/>
                        </a:spcAft>
                      </a:pPr>
                      <a:r>
                        <a:rPr lang="es-GT" sz="1600">
                          <a:effectLst/>
                        </a:rPr>
                        <a:t>Muy baja</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a:effectLst/>
                        </a:rPr>
                        <a:t>68.2</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dirty="0">
                          <a:effectLst/>
                        </a:rPr>
                        <a:t>16.7</a:t>
                      </a:r>
                      <a:endParaRPr lang="es-CL" sz="1600" dirty="0">
                        <a:effectLst/>
                        <a:latin typeface="Calibri"/>
                        <a:ea typeface="Calibri"/>
                        <a:cs typeface="Times New Roman"/>
                      </a:endParaRPr>
                    </a:p>
                  </a:txBody>
                  <a:tcPr marL="68580" marR="68580" marT="0" marB="0"/>
                </a:tc>
              </a:tr>
              <a:tr h="302132">
                <a:tc>
                  <a:txBody>
                    <a:bodyPr/>
                    <a:lstStyle/>
                    <a:p>
                      <a:pPr>
                        <a:lnSpc>
                          <a:spcPct val="115000"/>
                        </a:lnSpc>
                        <a:spcAft>
                          <a:spcPts val="0"/>
                        </a:spcAft>
                      </a:pPr>
                      <a:r>
                        <a:rPr lang="es-GT" sz="1600">
                          <a:effectLst/>
                        </a:rPr>
                        <a:t>Baja</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a:effectLst/>
                        </a:rPr>
                        <a:t>101.0</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dirty="0">
                          <a:effectLst/>
                        </a:rPr>
                        <a:t>24.8</a:t>
                      </a:r>
                      <a:endParaRPr lang="es-CL" sz="1600" dirty="0">
                        <a:effectLst/>
                        <a:latin typeface="Calibri"/>
                        <a:ea typeface="Calibri"/>
                        <a:cs typeface="Times New Roman"/>
                      </a:endParaRPr>
                    </a:p>
                  </a:txBody>
                  <a:tcPr marL="68580" marR="68580" marT="0" marB="0"/>
                </a:tc>
              </a:tr>
              <a:tr h="302132">
                <a:tc>
                  <a:txBody>
                    <a:bodyPr/>
                    <a:lstStyle/>
                    <a:p>
                      <a:pPr>
                        <a:lnSpc>
                          <a:spcPct val="115000"/>
                        </a:lnSpc>
                        <a:spcAft>
                          <a:spcPts val="0"/>
                        </a:spcAft>
                      </a:pPr>
                      <a:r>
                        <a:rPr lang="es-GT" sz="1600">
                          <a:effectLst/>
                        </a:rPr>
                        <a:t>Intermedia </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a:effectLst/>
                        </a:rPr>
                        <a:t>85.2</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dirty="0">
                          <a:effectLst/>
                        </a:rPr>
                        <a:t>20.9</a:t>
                      </a:r>
                      <a:endParaRPr lang="es-CL" sz="1600" dirty="0">
                        <a:effectLst/>
                        <a:latin typeface="Calibri"/>
                        <a:ea typeface="Calibri"/>
                        <a:cs typeface="Times New Roman"/>
                      </a:endParaRPr>
                    </a:p>
                  </a:txBody>
                  <a:tcPr marL="68580" marR="68580" marT="0" marB="0"/>
                </a:tc>
              </a:tr>
              <a:tr h="302132">
                <a:tc>
                  <a:txBody>
                    <a:bodyPr/>
                    <a:lstStyle/>
                    <a:p>
                      <a:pPr>
                        <a:lnSpc>
                          <a:spcPct val="115000"/>
                        </a:lnSpc>
                        <a:spcAft>
                          <a:spcPts val="0"/>
                        </a:spcAft>
                      </a:pPr>
                      <a:r>
                        <a:rPr lang="es-GT" sz="1600">
                          <a:effectLst/>
                        </a:rPr>
                        <a:t>Alta</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a:effectLst/>
                        </a:rPr>
                        <a:t>52.9</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dirty="0">
                          <a:effectLst/>
                        </a:rPr>
                        <a:t>13.0</a:t>
                      </a:r>
                      <a:endParaRPr lang="es-CL" sz="1600" dirty="0">
                        <a:effectLst/>
                        <a:latin typeface="Calibri"/>
                        <a:ea typeface="Calibri"/>
                        <a:cs typeface="Times New Roman"/>
                      </a:endParaRPr>
                    </a:p>
                  </a:txBody>
                  <a:tcPr marL="68580" marR="68580" marT="0" marB="0"/>
                </a:tc>
              </a:tr>
              <a:tr h="302132">
                <a:tc>
                  <a:txBody>
                    <a:bodyPr/>
                    <a:lstStyle/>
                    <a:p>
                      <a:pPr>
                        <a:lnSpc>
                          <a:spcPct val="115000"/>
                        </a:lnSpc>
                        <a:spcAft>
                          <a:spcPts val="0"/>
                        </a:spcAft>
                      </a:pPr>
                      <a:r>
                        <a:rPr lang="es-GT" sz="1600">
                          <a:effectLst/>
                        </a:rPr>
                        <a:t>muy alta</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a:effectLst/>
                        </a:rPr>
                        <a:t>100.7</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dirty="0">
                          <a:effectLst/>
                        </a:rPr>
                        <a:t>24.7</a:t>
                      </a:r>
                      <a:endParaRPr lang="es-CL" sz="1600" dirty="0">
                        <a:effectLst/>
                        <a:latin typeface="Calibri"/>
                        <a:ea typeface="Calibri"/>
                        <a:cs typeface="Times New Roman"/>
                      </a:endParaRPr>
                    </a:p>
                  </a:txBody>
                  <a:tcPr marL="68580" marR="68580" marT="0" marB="0"/>
                </a:tc>
              </a:tr>
              <a:tr h="302132">
                <a:tc>
                  <a:txBody>
                    <a:bodyPr/>
                    <a:lstStyle/>
                    <a:p>
                      <a:pPr>
                        <a:lnSpc>
                          <a:spcPct val="115000"/>
                        </a:lnSpc>
                        <a:spcAft>
                          <a:spcPts val="0"/>
                        </a:spcAft>
                      </a:pPr>
                      <a:r>
                        <a:rPr lang="es-GT" sz="1600">
                          <a:effectLst/>
                        </a:rPr>
                        <a:t> </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a:effectLst/>
                        </a:rPr>
                        <a:t>408.0</a:t>
                      </a:r>
                      <a:endParaRPr lang="es-CL" sz="16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600" dirty="0">
                          <a:effectLst/>
                        </a:rPr>
                        <a:t>100.0</a:t>
                      </a:r>
                      <a:endParaRPr lang="es-CL" sz="1600" dirty="0">
                        <a:effectLst/>
                        <a:latin typeface="Calibri"/>
                        <a:ea typeface="Calibri"/>
                        <a:cs typeface="Times New Roman"/>
                      </a:endParaRPr>
                    </a:p>
                  </a:txBody>
                  <a:tcPr marL="68580" marR="68580" marT="0" marB="0"/>
                </a:tc>
              </a:tr>
            </a:tbl>
          </a:graphicData>
        </a:graphic>
      </p:graphicFrame>
      <p:sp>
        <p:nvSpPr>
          <p:cNvPr id="8" name="7 Rectángulo"/>
          <p:cNvSpPr/>
          <p:nvPr/>
        </p:nvSpPr>
        <p:spPr>
          <a:xfrm>
            <a:off x="4780096" y="513631"/>
            <a:ext cx="4106557" cy="923330"/>
          </a:xfrm>
          <a:prstGeom prst="rect">
            <a:avLst/>
          </a:prstGeom>
        </p:spPr>
        <p:txBody>
          <a:bodyPr wrap="square">
            <a:spAutoFit/>
          </a:bodyPr>
          <a:lstStyle/>
          <a:p>
            <a:pPr algn="just"/>
            <a:r>
              <a:rPr lang="es-CL" dirty="0">
                <a:solidFill>
                  <a:srgbClr val="FFFF00"/>
                </a:solidFill>
              </a:rPr>
              <a:t>Porcentaje del área en cada una de las categorías de la Fragilidad Ambiental en la Cuenca del Lago de Amatitlán</a:t>
            </a:r>
          </a:p>
        </p:txBody>
      </p:sp>
      <p:graphicFrame>
        <p:nvGraphicFramePr>
          <p:cNvPr id="9" name="8 Tabla"/>
          <p:cNvGraphicFramePr>
            <a:graphicFrameLocks noGrp="1"/>
          </p:cNvGraphicFramePr>
          <p:nvPr>
            <p:extLst>
              <p:ext uri="{D42A27DB-BD31-4B8C-83A1-F6EECF244321}">
                <p14:modId xmlns:p14="http://schemas.microsoft.com/office/powerpoint/2010/main" val="2450913576"/>
              </p:ext>
            </p:extLst>
          </p:nvPr>
        </p:nvGraphicFramePr>
        <p:xfrm>
          <a:off x="4897503" y="4941168"/>
          <a:ext cx="3871742" cy="1682496"/>
        </p:xfrm>
        <a:graphic>
          <a:graphicData uri="http://schemas.openxmlformats.org/drawingml/2006/table">
            <a:tbl>
              <a:tblPr firstRow="1" firstCol="1" bandRow="1">
                <a:tableStyleId>{5C22544A-7EE6-4342-B048-85BDC9FD1C3A}</a:tableStyleId>
              </a:tblPr>
              <a:tblGrid>
                <a:gridCol w="1421533"/>
                <a:gridCol w="670935"/>
                <a:gridCol w="706922"/>
                <a:gridCol w="1072352"/>
              </a:tblGrid>
              <a:tr h="225633">
                <a:tc rowSpan="2">
                  <a:txBody>
                    <a:bodyPr/>
                    <a:lstStyle/>
                    <a:p>
                      <a:pPr algn="ctr">
                        <a:lnSpc>
                          <a:spcPct val="115000"/>
                        </a:lnSpc>
                        <a:spcAft>
                          <a:spcPts val="0"/>
                        </a:spcAft>
                      </a:pPr>
                      <a:r>
                        <a:rPr lang="es-CL" sz="1600" dirty="0">
                          <a:effectLst/>
                        </a:rPr>
                        <a:t>Categoría / año</a:t>
                      </a:r>
                      <a:endParaRPr lang="es-CL" sz="1600" dirty="0">
                        <a:effectLst/>
                        <a:latin typeface="Calibri"/>
                        <a:ea typeface="Calibri"/>
                        <a:cs typeface="Times New Roman"/>
                      </a:endParaRPr>
                    </a:p>
                  </a:txBody>
                  <a:tcPr marL="44450" marR="44450" marT="0" marB="0" anchor="b"/>
                </a:tc>
                <a:tc gridSpan="3">
                  <a:txBody>
                    <a:bodyPr/>
                    <a:lstStyle/>
                    <a:p>
                      <a:pPr algn="ctr">
                        <a:lnSpc>
                          <a:spcPct val="115000"/>
                        </a:lnSpc>
                        <a:spcAft>
                          <a:spcPts val="0"/>
                        </a:spcAft>
                      </a:pPr>
                      <a:r>
                        <a:rPr lang="es-CL" sz="1600" dirty="0">
                          <a:effectLst/>
                        </a:rPr>
                        <a:t>Valores en porcentajes</a:t>
                      </a:r>
                      <a:endParaRPr lang="es-CL" sz="1600" dirty="0">
                        <a:effectLst/>
                        <a:latin typeface="Calibri"/>
                        <a:ea typeface="Calibri"/>
                        <a:cs typeface="Times New Roman"/>
                      </a:endParaRPr>
                    </a:p>
                  </a:txBody>
                  <a:tcPr marL="44450" marR="44450" marT="0" marB="0" anchor="b"/>
                </a:tc>
                <a:tc hMerge="1">
                  <a:txBody>
                    <a:bodyPr/>
                    <a:lstStyle/>
                    <a:p>
                      <a:endParaRPr lang="es-CL"/>
                    </a:p>
                  </a:txBody>
                  <a:tcPr/>
                </a:tc>
                <a:tc hMerge="1">
                  <a:txBody>
                    <a:bodyPr/>
                    <a:lstStyle/>
                    <a:p>
                      <a:endParaRPr lang="es-CL"/>
                    </a:p>
                  </a:txBody>
                  <a:tcPr/>
                </a:tc>
              </a:tr>
              <a:tr h="190500">
                <a:tc vMerge="1">
                  <a:txBody>
                    <a:bodyPr/>
                    <a:lstStyle/>
                    <a:p>
                      <a:endParaRPr lang="es-CL"/>
                    </a:p>
                  </a:txBody>
                  <a:tcPr/>
                </a:tc>
                <a:tc>
                  <a:txBody>
                    <a:bodyPr/>
                    <a:lstStyle/>
                    <a:p>
                      <a:pPr algn="r">
                        <a:lnSpc>
                          <a:spcPct val="115000"/>
                        </a:lnSpc>
                        <a:spcAft>
                          <a:spcPts val="0"/>
                        </a:spcAft>
                      </a:pPr>
                      <a:r>
                        <a:rPr lang="es-CL" sz="1600" dirty="0">
                          <a:effectLst/>
                        </a:rPr>
                        <a:t>1990</a:t>
                      </a:r>
                      <a:endParaRPr lang="es-CL" sz="16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dirty="0">
                          <a:effectLst/>
                        </a:rPr>
                        <a:t>2000</a:t>
                      </a:r>
                      <a:endParaRPr lang="es-CL" sz="16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a:effectLst/>
                        </a:rPr>
                        <a:t>2010</a:t>
                      </a:r>
                      <a:endParaRPr lang="es-CL" sz="1600">
                        <a:effectLst/>
                        <a:latin typeface="Calibri"/>
                        <a:ea typeface="Calibri"/>
                        <a:cs typeface="Times New Roman"/>
                      </a:endParaRPr>
                    </a:p>
                  </a:txBody>
                  <a:tcPr marL="44450" marR="44450" marT="0" marB="0" anchor="b"/>
                </a:tc>
              </a:tr>
              <a:tr h="190500">
                <a:tc>
                  <a:txBody>
                    <a:bodyPr/>
                    <a:lstStyle/>
                    <a:p>
                      <a:pPr algn="l">
                        <a:lnSpc>
                          <a:spcPct val="115000"/>
                        </a:lnSpc>
                        <a:spcAft>
                          <a:spcPts val="0"/>
                        </a:spcAft>
                      </a:pPr>
                      <a:r>
                        <a:rPr lang="es-CL" sz="1600">
                          <a:effectLst/>
                        </a:rPr>
                        <a:t>Suelo Agrícola</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a:effectLst/>
                        </a:rPr>
                        <a:t>18.25</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dirty="0">
                          <a:effectLst/>
                        </a:rPr>
                        <a:t>22.86</a:t>
                      </a:r>
                      <a:endParaRPr lang="es-CL" sz="16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a:effectLst/>
                        </a:rPr>
                        <a:t>11.28</a:t>
                      </a:r>
                      <a:endParaRPr lang="es-CL" sz="1600">
                        <a:effectLst/>
                        <a:latin typeface="Calibri"/>
                        <a:ea typeface="Calibri"/>
                        <a:cs typeface="Times New Roman"/>
                      </a:endParaRPr>
                    </a:p>
                  </a:txBody>
                  <a:tcPr marL="44450" marR="44450" marT="0" marB="0" anchor="b"/>
                </a:tc>
              </a:tr>
              <a:tr h="190500">
                <a:tc>
                  <a:txBody>
                    <a:bodyPr/>
                    <a:lstStyle/>
                    <a:p>
                      <a:pPr algn="l">
                        <a:lnSpc>
                          <a:spcPct val="115000"/>
                        </a:lnSpc>
                        <a:spcAft>
                          <a:spcPts val="0"/>
                        </a:spcAft>
                      </a:pPr>
                      <a:r>
                        <a:rPr lang="es-CL" sz="1600">
                          <a:effectLst/>
                        </a:rPr>
                        <a:t>Bosque</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a:effectLst/>
                        </a:rPr>
                        <a:t>45.72</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dirty="0">
                          <a:effectLst/>
                        </a:rPr>
                        <a:t>32.72</a:t>
                      </a:r>
                      <a:endParaRPr lang="es-CL" sz="16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a:effectLst/>
                        </a:rPr>
                        <a:t>23.44</a:t>
                      </a:r>
                      <a:endParaRPr lang="es-CL" sz="1600">
                        <a:effectLst/>
                        <a:latin typeface="Calibri"/>
                        <a:ea typeface="Calibri"/>
                        <a:cs typeface="Times New Roman"/>
                      </a:endParaRPr>
                    </a:p>
                  </a:txBody>
                  <a:tcPr marL="44450" marR="44450" marT="0" marB="0" anchor="b"/>
                </a:tc>
              </a:tr>
              <a:tr h="190500">
                <a:tc>
                  <a:txBody>
                    <a:bodyPr/>
                    <a:lstStyle/>
                    <a:p>
                      <a:pPr algn="l">
                        <a:lnSpc>
                          <a:spcPct val="115000"/>
                        </a:lnSpc>
                        <a:spcAft>
                          <a:spcPts val="0"/>
                        </a:spcAft>
                      </a:pPr>
                      <a:r>
                        <a:rPr lang="es-CL" sz="1600">
                          <a:effectLst/>
                        </a:rPr>
                        <a:t>Agua</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a:effectLst/>
                        </a:rPr>
                        <a:t>12.46</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a:effectLst/>
                        </a:rPr>
                        <a:t>12.46</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dirty="0">
                          <a:effectLst/>
                        </a:rPr>
                        <a:t>12.46</a:t>
                      </a:r>
                      <a:endParaRPr lang="es-CL" sz="1600" dirty="0">
                        <a:effectLst/>
                        <a:latin typeface="Calibri"/>
                        <a:ea typeface="Calibri"/>
                        <a:cs typeface="Times New Roman"/>
                      </a:endParaRPr>
                    </a:p>
                  </a:txBody>
                  <a:tcPr marL="44450" marR="44450" marT="0" marB="0" anchor="b"/>
                </a:tc>
              </a:tr>
              <a:tr h="190500">
                <a:tc>
                  <a:txBody>
                    <a:bodyPr/>
                    <a:lstStyle/>
                    <a:p>
                      <a:pPr algn="l">
                        <a:lnSpc>
                          <a:spcPct val="115000"/>
                        </a:lnSpc>
                        <a:spcAft>
                          <a:spcPts val="0"/>
                        </a:spcAft>
                      </a:pPr>
                      <a:r>
                        <a:rPr lang="es-CL" sz="1600">
                          <a:effectLst/>
                        </a:rPr>
                        <a:t>Infraestructura</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a:effectLst/>
                        </a:rPr>
                        <a:t>23.57</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a:effectLst/>
                        </a:rPr>
                        <a:t>31.96</a:t>
                      </a:r>
                      <a:endParaRPr lang="es-CL" sz="16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CL" sz="1600" dirty="0">
                          <a:effectLst/>
                        </a:rPr>
                        <a:t>52.82</a:t>
                      </a:r>
                      <a:endParaRPr lang="es-CL" sz="1600" dirty="0">
                        <a:effectLst/>
                        <a:latin typeface="Calibri"/>
                        <a:ea typeface="Calibri"/>
                        <a:cs typeface="Times New Roman"/>
                      </a:endParaRPr>
                    </a:p>
                  </a:txBody>
                  <a:tcPr marL="44450" marR="44450" marT="0" marB="0" anchor="b"/>
                </a:tc>
              </a:tr>
            </a:tbl>
          </a:graphicData>
        </a:graphic>
      </p:graphicFrame>
      <p:sp>
        <p:nvSpPr>
          <p:cNvPr id="10" name="9 Rectángulo"/>
          <p:cNvSpPr/>
          <p:nvPr/>
        </p:nvSpPr>
        <p:spPr>
          <a:xfrm>
            <a:off x="4780096" y="4328229"/>
            <a:ext cx="4256400" cy="646331"/>
          </a:xfrm>
          <a:prstGeom prst="rect">
            <a:avLst/>
          </a:prstGeom>
        </p:spPr>
        <p:txBody>
          <a:bodyPr wrap="square">
            <a:spAutoFit/>
          </a:bodyPr>
          <a:lstStyle/>
          <a:p>
            <a:r>
              <a:rPr lang="es-CL" dirty="0">
                <a:solidFill>
                  <a:srgbClr val="FFFF00"/>
                </a:solidFill>
              </a:rPr>
              <a:t>Dinámica temporal de cobertura y uso de la tierra de la cuenca del lago de Amatitlán</a:t>
            </a:r>
          </a:p>
        </p:txBody>
      </p:sp>
    </p:spTree>
    <p:extLst>
      <p:ext uri="{BB962C8B-B14F-4D97-AF65-F5344CB8AC3E}">
        <p14:creationId xmlns:p14="http://schemas.microsoft.com/office/powerpoint/2010/main" val="16549875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16632"/>
            <a:ext cx="8496944" cy="288032"/>
          </a:xfrm>
        </p:spPr>
        <p:txBody>
          <a:bodyPr>
            <a:noAutofit/>
          </a:bodyPr>
          <a:lstStyle/>
          <a:p>
            <a:pPr algn="just"/>
            <a:r>
              <a:rPr lang="es-ES" sz="1800" b="1" dirty="0">
                <a:solidFill>
                  <a:srgbClr val="FF0000"/>
                </a:solidFill>
              </a:rPr>
              <a:t>Criterios y niveles de Índice de fragilidad ambiental en la cuenca del lago de </a:t>
            </a:r>
            <a:r>
              <a:rPr lang="es-ES" sz="1800" b="1" dirty="0" smtClean="0">
                <a:solidFill>
                  <a:srgbClr val="FF0000"/>
                </a:solidFill>
              </a:rPr>
              <a:t>Amatitlán</a:t>
            </a:r>
            <a:endParaRPr lang="es-CL" sz="1800" b="1" dirty="0">
              <a:solidFill>
                <a:srgbClr val="FF0000"/>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2302095858"/>
              </p:ext>
            </p:extLst>
          </p:nvPr>
        </p:nvGraphicFramePr>
        <p:xfrm>
          <a:off x="251520" y="505284"/>
          <a:ext cx="8712968" cy="6357000"/>
        </p:xfrm>
        <a:graphic>
          <a:graphicData uri="http://schemas.openxmlformats.org/drawingml/2006/table">
            <a:tbl>
              <a:tblPr firstRow="1" firstCol="1" bandRow="1">
                <a:tableStyleId>{5C22544A-7EE6-4342-B048-85BDC9FD1C3A}</a:tableStyleId>
              </a:tblPr>
              <a:tblGrid>
                <a:gridCol w="1911624"/>
                <a:gridCol w="1184720"/>
                <a:gridCol w="5616624"/>
              </a:tblGrid>
              <a:tr h="936104">
                <a:tc>
                  <a:txBody>
                    <a:bodyPr/>
                    <a:lstStyle/>
                    <a:p>
                      <a:pPr algn="ctr">
                        <a:lnSpc>
                          <a:spcPct val="115000"/>
                        </a:lnSpc>
                        <a:spcAft>
                          <a:spcPts val="0"/>
                        </a:spcAft>
                      </a:pPr>
                      <a:r>
                        <a:rPr lang="es-CL" sz="1400" dirty="0">
                          <a:effectLst/>
                        </a:rPr>
                        <a:t>Criterio</a:t>
                      </a:r>
                      <a:endParaRPr lang="es-CL" sz="1400" dirty="0">
                        <a:effectLst/>
                        <a:latin typeface="Calibri"/>
                        <a:ea typeface="Calibri"/>
                        <a:cs typeface="Times New Roman"/>
                      </a:endParaRPr>
                    </a:p>
                  </a:txBody>
                  <a:tcPr marL="14698" marR="14698" marT="0" marB="0" anchor="ctr"/>
                </a:tc>
                <a:tc>
                  <a:txBody>
                    <a:bodyPr/>
                    <a:lstStyle/>
                    <a:p>
                      <a:pPr algn="ctr">
                        <a:lnSpc>
                          <a:spcPct val="115000"/>
                        </a:lnSpc>
                        <a:spcAft>
                          <a:spcPts val="0"/>
                        </a:spcAft>
                      </a:pPr>
                      <a:r>
                        <a:rPr lang="es-CL" sz="1400" dirty="0">
                          <a:effectLst/>
                        </a:rPr>
                        <a:t>Nivel de fragilidad ambiental</a:t>
                      </a:r>
                      <a:endParaRPr lang="es-CL" sz="1400" dirty="0">
                        <a:effectLst/>
                        <a:latin typeface="Calibri"/>
                        <a:ea typeface="Calibri"/>
                        <a:cs typeface="Times New Roman"/>
                      </a:endParaRPr>
                    </a:p>
                  </a:txBody>
                  <a:tcPr marL="14698" marR="14698" marT="0" marB="0" anchor="ctr"/>
                </a:tc>
                <a:tc>
                  <a:txBody>
                    <a:bodyPr/>
                    <a:lstStyle/>
                    <a:p>
                      <a:pPr marR="723265" algn="ctr">
                        <a:lnSpc>
                          <a:spcPct val="115000"/>
                        </a:lnSpc>
                        <a:spcAft>
                          <a:spcPts val="0"/>
                        </a:spcAft>
                      </a:pPr>
                      <a:r>
                        <a:rPr lang="es-CL" sz="1400" dirty="0">
                          <a:effectLst/>
                        </a:rPr>
                        <a:t>Descripción</a:t>
                      </a:r>
                      <a:endParaRPr lang="es-CL" sz="1400" dirty="0">
                        <a:effectLst/>
                        <a:latin typeface="Calibri"/>
                        <a:ea typeface="Calibri"/>
                        <a:cs typeface="Times New Roman"/>
                      </a:endParaRPr>
                    </a:p>
                  </a:txBody>
                  <a:tcPr marL="14698" marR="14698" marT="0" marB="0" anchor="ctr"/>
                </a:tc>
              </a:tr>
              <a:tr h="222111">
                <a:tc rowSpan="5">
                  <a:txBody>
                    <a:bodyPr/>
                    <a:lstStyle/>
                    <a:p>
                      <a:pPr algn="ctr">
                        <a:lnSpc>
                          <a:spcPct val="115000"/>
                        </a:lnSpc>
                        <a:spcAft>
                          <a:spcPts val="0"/>
                        </a:spcAft>
                      </a:pPr>
                      <a:r>
                        <a:rPr lang="es-CL" sz="1400" dirty="0">
                          <a:effectLst/>
                        </a:rPr>
                        <a:t>Suelo con Cobertura Forestal</a:t>
                      </a:r>
                      <a:endParaRPr lang="es-CL" sz="1400" dirty="0">
                        <a:effectLst/>
                        <a:latin typeface="Calibri"/>
                        <a:ea typeface="Calibri"/>
                        <a:cs typeface="Times New Roman"/>
                      </a:endParaRPr>
                    </a:p>
                  </a:txBody>
                  <a:tcPr marL="14698" marR="14698" marT="0" marB="0" anchor="ctr"/>
                </a:tc>
                <a:tc>
                  <a:txBody>
                    <a:bodyPr/>
                    <a:lstStyle/>
                    <a:p>
                      <a:pPr>
                        <a:lnSpc>
                          <a:spcPct val="115000"/>
                        </a:lnSpc>
                        <a:spcAft>
                          <a:spcPts val="0"/>
                        </a:spcAft>
                      </a:pPr>
                      <a:r>
                        <a:rPr lang="es-CL" sz="1400" dirty="0">
                          <a:effectLst/>
                        </a:rPr>
                        <a:t>Muy alta</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Suelo descubierto e infraestructura en laderas o </a:t>
                      </a:r>
                      <a:r>
                        <a:rPr lang="es-CL" sz="1400" dirty="0" smtClean="0">
                          <a:effectLst/>
                        </a:rPr>
                        <a:t>ríos</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dirty="0">
                          <a:effectLst/>
                        </a:rPr>
                        <a:t>Alta</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Cultivos agrícolas e infraestructura en pendientes</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dirty="0">
                          <a:effectLst/>
                        </a:rPr>
                        <a:t>Media </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smtClean="0">
                          <a:effectLst/>
                        </a:rPr>
                        <a:t>Gramíneas, </a:t>
                      </a:r>
                      <a:r>
                        <a:rPr lang="es-CL" sz="1400" dirty="0">
                          <a:effectLst/>
                        </a:rPr>
                        <a:t>matorrales e infraestructura</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dirty="0">
                          <a:effectLst/>
                        </a:rPr>
                        <a:t>Baja</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Bosques arbustivos</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a:effectLst/>
                        </a:rPr>
                        <a:t>Muy baja</a:t>
                      </a:r>
                      <a:endParaRPr lang="es-CL" sz="140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Bosques </a:t>
                      </a:r>
                      <a:endParaRPr lang="es-CL" sz="1400" dirty="0">
                        <a:effectLst/>
                        <a:latin typeface="Calibri"/>
                        <a:ea typeface="Calibri"/>
                        <a:cs typeface="Times New Roman"/>
                      </a:endParaRPr>
                    </a:p>
                  </a:txBody>
                  <a:tcPr marL="14698" marR="14698" marT="0" marB="0" anchor="b"/>
                </a:tc>
              </a:tr>
              <a:tr h="458116">
                <a:tc rowSpan="5">
                  <a:txBody>
                    <a:bodyPr/>
                    <a:lstStyle/>
                    <a:p>
                      <a:pPr algn="ctr">
                        <a:lnSpc>
                          <a:spcPct val="115000"/>
                        </a:lnSpc>
                        <a:spcAft>
                          <a:spcPts val="0"/>
                        </a:spcAft>
                      </a:pPr>
                      <a:r>
                        <a:rPr lang="es-CL" sz="1400" dirty="0">
                          <a:effectLst/>
                        </a:rPr>
                        <a:t>Agua superficial</a:t>
                      </a:r>
                      <a:endParaRPr lang="es-CL" sz="1400" dirty="0">
                        <a:effectLst/>
                        <a:latin typeface="Calibri"/>
                        <a:ea typeface="Calibri"/>
                        <a:cs typeface="Times New Roman"/>
                      </a:endParaRPr>
                    </a:p>
                  </a:txBody>
                  <a:tcPr marL="14698" marR="14698" marT="0" marB="0" anchor="ctr"/>
                </a:tc>
                <a:tc>
                  <a:txBody>
                    <a:bodyPr/>
                    <a:lstStyle/>
                    <a:p>
                      <a:pPr>
                        <a:lnSpc>
                          <a:spcPct val="115000"/>
                        </a:lnSpc>
                        <a:spcAft>
                          <a:spcPts val="0"/>
                        </a:spcAft>
                      </a:pPr>
                      <a:r>
                        <a:rPr lang="es-CL" sz="1400" dirty="0">
                          <a:effectLst/>
                        </a:rPr>
                        <a:t>Muy alta</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Aumento de cauce de </a:t>
                      </a:r>
                      <a:r>
                        <a:rPr lang="es-CL" sz="1400" dirty="0" smtClean="0">
                          <a:effectLst/>
                        </a:rPr>
                        <a:t>ríos </a:t>
                      </a:r>
                      <a:r>
                        <a:rPr lang="es-CL" sz="1400" dirty="0">
                          <a:effectLst/>
                        </a:rPr>
                        <a:t>por erosión, perdida de profundidad y eutrofización del lago</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dirty="0">
                          <a:effectLst/>
                        </a:rPr>
                        <a:t>Alta</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Descarga de drenajes a ríos o lago</a:t>
                      </a:r>
                      <a:endParaRPr lang="es-CL" sz="1400" dirty="0">
                        <a:effectLst/>
                        <a:latin typeface="Calibri"/>
                        <a:ea typeface="Calibri"/>
                        <a:cs typeface="Times New Roman"/>
                      </a:endParaRPr>
                    </a:p>
                  </a:txBody>
                  <a:tcPr marL="14698" marR="14698" marT="0" marB="0" anchor="b"/>
                </a:tc>
              </a:tr>
              <a:tr h="268252">
                <a:tc vMerge="1">
                  <a:txBody>
                    <a:bodyPr/>
                    <a:lstStyle/>
                    <a:p>
                      <a:endParaRPr lang="es-CL"/>
                    </a:p>
                  </a:txBody>
                  <a:tcPr/>
                </a:tc>
                <a:tc>
                  <a:txBody>
                    <a:bodyPr/>
                    <a:lstStyle/>
                    <a:p>
                      <a:pPr>
                        <a:lnSpc>
                          <a:spcPct val="115000"/>
                        </a:lnSpc>
                        <a:spcAft>
                          <a:spcPts val="0"/>
                        </a:spcAft>
                      </a:pPr>
                      <a:r>
                        <a:rPr lang="es-CL" sz="1400" dirty="0">
                          <a:effectLst/>
                        </a:rPr>
                        <a:t>Media </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Ubicación de basureros clandestinos a orilla de río o lago</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dirty="0">
                          <a:effectLst/>
                        </a:rPr>
                        <a:t>Baja</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Ubicación de plantas de tratamiento</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a:effectLst/>
                        </a:rPr>
                        <a:t>Muy baja</a:t>
                      </a:r>
                      <a:endParaRPr lang="es-CL" sz="140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smtClean="0">
                          <a:effectLst/>
                        </a:rPr>
                        <a:t>Ríos </a:t>
                      </a:r>
                      <a:r>
                        <a:rPr lang="es-CL" sz="1400" dirty="0">
                          <a:effectLst/>
                        </a:rPr>
                        <a:t>y áreas de recarga</a:t>
                      </a:r>
                      <a:endParaRPr lang="es-CL" sz="1400" dirty="0">
                        <a:effectLst/>
                        <a:latin typeface="Calibri"/>
                        <a:ea typeface="Calibri"/>
                        <a:cs typeface="Times New Roman"/>
                      </a:endParaRPr>
                    </a:p>
                  </a:txBody>
                  <a:tcPr marL="14698" marR="14698" marT="0" marB="0" anchor="b"/>
                </a:tc>
              </a:tr>
              <a:tr h="222111">
                <a:tc rowSpan="5">
                  <a:txBody>
                    <a:bodyPr/>
                    <a:lstStyle/>
                    <a:p>
                      <a:pPr algn="ctr">
                        <a:lnSpc>
                          <a:spcPct val="115000"/>
                        </a:lnSpc>
                        <a:spcAft>
                          <a:spcPts val="0"/>
                        </a:spcAft>
                      </a:pPr>
                      <a:r>
                        <a:rPr lang="es-CL" sz="1400" dirty="0">
                          <a:effectLst/>
                        </a:rPr>
                        <a:t>Suelo agrícola</a:t>
                      </a:r>
                      <a:endParaRPr lang="es-CL" sz="1400" dirty="0">
                        <a:effectLst/>
                        <a:latin typeface="Calibri"/>
                        <a:ea typeface="Calibri"/>
                        <a:cs typeface="Times New Roman"/>
                      </a:endParaRPr>
                    </a:p>
                  </a:txBody>
                  <a:tcPr marL="14698" marR="14698" marT="0" marB="0" anchor="ctr"/>
                </a:tc>
                <a:tc>
                  <a:txBody>
                    <a:bodyPr/>
                    <a:lstStyle/>
                    <a:p>
                      <a:pPr>
                        <a:lnSpc>
                          <a:spcPct val="115000"/>
                        </a:lnSpc>
                        <a:spcAft>
                          <a:spcPts val="0"/>
                        </a:spcAft>
                      </a:pPr>
                      <a:r>
                        <a:rPr lang="es-CL" sz="1400" dirty="0">
                          <a:effectLst/>
                        </a:rPr>
                        <a:t>Muy alta</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Avance de la frontera agrícola</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a:effectLst/>
                        </a:rPr>
                        <a:t>Alta</a:t>
                      </a:r>
                      <a:endParaRPr lang="es-CL" sz="140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Suelo  con monocultivos</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dirty="0">
                          <a:effectLst/>
                        </a:rPr>
                        <a:t>Media </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Mecanización agrícola</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a:effectLst/>
                        </a:rPr>
                        <a:t>Baja</a:t>
                      </a:r>
                      <a:endParaRPr lang="es-CL" sz="140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Rotación de cultivos</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a:effectLst/>
                        </a:rPr>
                        <a:t>Muy baja</a:t>
                      </a:r>
                      <a:endParaRPr lang="es-CL" sz="140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a:effectLst/>
                        </a:rPr>
                        <a:t>Sistema agroforestales</a:t>
                      </a:r>
                      <a:endParaRPr lang="es-CL" sz="1400">
                        <a:effectLst/>
                        <a:latin typeface="Calibri"/>
                        <a:ea typeface="Calibri"/>
                        <a:cs typeface="Times New Roman"/>
                      </a:endParaRPr>
                    </a:p>
                  </a:txBody>
                  <a:tcPr marL="14698" marR="14698" marT="0" marB="0" anchor="b"/>
                </a:tc>
              </a:tr>
              <a:tr h="222111">
                <a:tc rowSpan="5">
                  <a:txBody>
                    <a:bodyPr/>
                    <a:lstStyle/>
                    <a:p>
                      <a:pPr algn="ctr">
                        <a:lnSpc>
                          <a:spcPct val="115000"/>
                        </a:lnSpc>
                        <a:spcAft>
                          <a:spcPts val="0"/>
                        </a:spcAft>
                      </a:pPr>
                      <a:r>
                        <a:rPr lang="es-CL" sz="1400" dirty="0">
                          <a:effectLst/>
                        </a:rPr>
                        <a:t>Suelo con infraestructura</a:t>
                      </a:r>
                      <a:endParaRPr lang="es-CL" sz="1400" dirty="0">
                        <a:effectLst/>
                        <a:latin typeface="Calibri"/>
                        <a:ea typeface="Calibri"/>
                        <a:cs typeface="Times New Roman"/>
                      </a:endParaRPr>
                    </a:p>
                  </a:txBody>
                  <a:tcPr marL="14698" marR="14698" marT="0" marB="0" anchor="ctr"/>
                </a:tc>
                <a:tc>
                  <a:txBody>
                    <a:bodyPr/>
                    <a:lstStyle/>
                    <a:p>
                      <a:pPr>
                        <a:lnSpc>
                          <a:spcPct val="115000"/>
                        </a:lnSpc>
                        <a:spcAft>
                          <a:spcPts val="0"/>
                        </a:spcAft>
                      </a:pPr>
                      <a:r>
                        <a:rPr lang="es-CL" sz="1400">
                          <a:effectLst/>
                        </a:rPr>
                        <a:t>Muy alta</a:t>
                      </a:r>
                      <a:endParaRPr lang="es-CL" sz="140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Crecimiento de zona industrial</a:t>
                      </a:r>
                      <a:endParaRPr lang="es-CL" sz="1400" dirty="0">
                        <a:effectLst/>
                        <a:latin typeface="Calibri"/>
                        <a:ea typeface="Calibri"/>
                        <a:cs typeface="Times New Roman"/>
                      </a:endParaRPr>
                    </a:p>
                  </a:txBody>
                  <a:tcPr marL="14698" marR="14698" marT="0" marB="0" anchor="b"/>
                </a:tc>
              </a:tr>
              <a:tr h="486444">
                <a:tc vMerge="1">
                  <a:txBody>
                    <a:bodyPr/>
                    <a:lstStyle/>
                    <a:p>
                      <a:endParaRPr lang="es-CL"/>
                    </a:p>
                  </a:txBody>
                  <a:tcPr/>
                </a:tc>
                <a:tc>
                  <a:txBody>
                    <a:bodyPr/>
                    <a:lstStyle/>
                    <a:p>
                      <a:pPr>
                        <a:lnSpc>
                          <a:spcPct val="115000"/>
                        </a:lnSpc>
                        <a:spcAft>
                          <a:spcPts val="0"/>
                        </a:spcAft>
                      </a:pPr>
                      <a:r>
                        <a:rPr lang="es-CL" sz="1400" dirty="0">
                          <a:effectLst/>
                        </a:rPr>
                        <a:t>Alta</a:t>
                      </a:r>
                      <a:endParaRPr lang="es-CL" sz="1400" dirty="0">
                        <a:effectLst/>
                        <a:latin typeface="Calibri"/>
                        <a:ea typeface="Calibri"/>
                        <a:cs typeface="Times New Roman"/>
                      </a:endParaRPr>
                    </a:p>
                  </a:txBody>
                  <a:tcPr marL="14698" marR="14698" marT="0" marB="0"/>
                </a:tc>
                <a:tc>
                  <a:txBody>
                    <a:bodyPr/>
                    <a:lstStyle/>
                    <a:p>
                      <a:pPr>
                        <a:lnSpc>
                          <a:spcPct val="115000"/>
                        </a:lnSpc>
                        <a:spcAft>
                          <a:spcPts val="0"/>
                        </a:spcAft>
                      </a:pPr>
                      <a:r>
                        <a:rPr lang="es-CL" sz="1400" dirty="0">
                          <a:effectLst/>
                        </a:rPr>
                        <a:t>Suelo descubierto: carretera de terracería, suelos sin siembras </a:t>
                      </a:r>
                      <a:r>
                        <a:rPr lang="es-CL" sz="1400" dirty="0" smtClean="0">
                          <a:effectLst/>
                        </a:rPr>
                        <a:t>ociosas,  </a:t>
                      </a:r>
                      <a:r>
                        <a:rPr lang="es-CL" sz="1400" dirty="0">
                          <a:effectLst/>
                        </a:rPr>
                        <a:t>carretera de asfalto, edificaciones a orilla de río</a:t>
                      </a:r>
                      <a:endParaRPr lang="es-CL" sz="1400" dirty="0">
                        <a:effectLst/>
                        <a:latin typeface="Calibri"/>
                        <a:ea typeface="Calibri"/>
                        <a:cs typeface="Times New Roman"/>
                      </a:endParaRPr>
                    </a:p>
                  </a:txBody>
                  <a:tcPr marL="14698" marR="14698" marT="0" marB="0"/>
                </a:tc>
              </a:tr>
              <a:tr h="222111">
                <a:tc vMerge="1">
                  <a:txBody>
                    <a:bodyPr/>
                    <a:lstStyle/>
                    <a:p>
                      <a:endParaRPr lang="es-CL"/>
                    </a:p>
                  </a:txBody>
                  <a:tcPr/>
                </a:tc>
                <a:tc>
                  <a:txBody>
                    <a:bodyPr/>
                    <a:lstStyle/>
                    <a:p>
                      <a:pPr>
                        <a:lnSpc>
                          <a:spcPct val="115000"/>
                        </a:lnSpc>
                        <a:spcAft>
                          <a:spcPts val="0"/>
                        </a:spcAft>
                      </a:pPr>
                      <a:r>
                        <a:rPr lang="es-CL" sz="1400" dirty="0">
                          <a:effectLst/>
                        </a:rPr>
                        <a:t>Media </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Crecimiento de mancha urbanística</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dirty="0">
                          <a:effectLst/>
                        </a:rPr>
                        <a:t>Baja</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Zona  de urbanización de baja densidad</a:t>
                      </a:r>
                      <a:endParaRPr lang="es-CL" sz="1400" dirty="0">
                        <a:effectLst/>
                        <a:latin typeface="Calibri"/>
                        <a:ea typeface="Calibri"/>
                        <a:cs typeface="Times New Roman"/>
                      </a:endParaRPr>
                    </a:p>
                  </a:txBody>
                  <a:tcPr marL="14698" marR="14698" marT="0" marB="0" anchor="b"/>
                </a:tc>
              </a:tr>
              <a:tr h="222111">
                <a:tc vMerge="1">
                  <a:txBody>
                    <a:bodyPr/>
                    <a:lstStyle/>
                    <a:p>
                      <a:endParaRPr lang="es-CL"/>
                    </a:p>
                  </a:txBody>
                  <a:tcPr/>
                </a:tc>
                <a:tc>
                  <a:txBody>
                    <a:bodyPr/>
                    <a:lstStyle/>
                    <a:p>
                      <a:pPr>
                        <a:lnSpc>
                          <a:spcPct val="115000"/>
                        </a:lnSpc>
                        <a:spcAft>
                          <a:spcPts val="0"/>
                        </a:spcAft>
                      </a:pPr>
                      <a:r>
                        <a:rPr lang="es-CL" sz="1400" dirty="0">
                          <a:effectLst/>
                        </a:rPr>
                        <a:t>Muy baja</a:t>
                      </a:r>
                      <a:endParaRPr lang="es-CL" sz="1400" dirty="0">
                        <a:effectLst/>
                        <a:latin typeface="Calibri"/>
                        <a:ea typeface="Calibri"/>
                        <a:cs typeface="Times New Roman"/>
                      </a:endParaRPr>
                    </a:p>
                  </a:txBody>
                  <a:tcPr marL="14698" marR="14698" marT="0" marB="0" anchor="b"/>
                </a:tc>
                <a:tc>
                  <a:txBody>
                    <a:bodyPr/>
                    <a:lstStyle/>
                    <a:p>
                      <a:pPr>
                        <a:lnSpc>
                          <a:spcPct val="115000"/>
                        </a:lnSpc>
                        <a:spcAft>
                          <a:spcPts val="0"/>
                        </a:spcAft>
                      </a:pPr>
                      <a:r>
                        <a:rPr lang="es-CL" sz="1400" dirty="0">
                          <a:effectLst/>
                        </a:rPr>
                        <a:t>Uso del suelo óptimo para la construcción</a:t>
                      </a:r>
                      <a:endParaRPr lang="es-CL" sz="1400" dirty="0">
                        <a:effectLst/>
                        <a:latin typeface="Calibri"/>
                        <a:ea typeface="Calibri"/>
                        <a:cs typeface="Times New Roman"/>
                      </a:endParaRPr>
                    </a:p>
                  </a:txBody>
                  <a:tcPr marL="14698" marR="14698" marT="0" marB="0" anchor="b"/>
                </a:tc>
              </a:tr>
            </a:tbl>
          </a:graphicData>
        </a:graphic>
      </p:graphicFrame>
    </p:spTree>
    <p:extLst>
      <p:ext uri="{BB962C8B-B14F-4D97-AF65-F5344CB8AC3E}">
        <p14:creationId xmlns:p14="http://schemas.microsoft.com/office/powerpoint/2010/main" val="6701503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txBody>
          <a:bodyPr>
            <a:noAutofit/>
          </a:bodyPr>
          <a:lstStyle/>
          <a:p>
            <a:r>
              <a:rPr lang="es-CL" sz="4000" b="1" dirty="0" smtClean="0">
                <a:solidFill>
                  <a:srgbClr val="FF0000"/>
                </a:solidFill>
              </a:rPr>
              <a:t>Evolución de la superficie</a:t>
            </a:r>
            <a:endParaRPr lang="es-CL" sz="4000" dirty="0">
              <a:solidFill>
                <a:srgbClr val="FF0000"/>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697120596"/>
              </p:ext>
            </p:extLst>
          </p:nvPr>
        </p:nvGraphicFramePr>
        <p:xfrm>
          <a:off x="755576" y="2132856"/>
          <a:ext cx="7488832" cy="3456384"/>
        </p:xfrm>
        <a:graphic>
          <a:graphicData uri="http://schemas.openxmlformats.org/drawingml/2006/table">
            <a:tbl>
              <a:tblPr firstRow="1" firstCol="1" bandRow="1">
                <a:tableStyleId>{5C22544A-7EE6-4342-B048-85BDC9FD1C3A}</a:tableStyleId>
              </a:tblPr>
              <a:tblGrid>
                <a:gridCol w="2223247"/>
                <a:gridCol w="1755195"/>
                <a:gridCol w="1755195"/>
                <a:gridCol w="1755195"/>
              </a:tblGrid>
              <a:tr h="576064">
                <a:tc rowSpan="2">
                  <a:txBody>
                    <a:bodyPr/>
                    <a:lstStyle/>
                    <a:p>
                      <a:pPr algn="ctr">
                        <a:lnSpc>
                          <a:spcPct val="115000"/>
                        </a:lnSpc>
                        <a:spcAft>
                          <a:spcPts val="0"/>
                        </a:spcAft>
                      </a:pPr>
                      <a:r>
                        <a:rPr lang="es-CL" sz="1800" dirty="0">
                          <a:effectLst/>
                        </a:rPr>
                        <a:t>Categoría / año</a:t>
                      </a:r>
                      <a:endParaRPr lang="es-CL" sz="1800" dirty="0">
                        <a:effectLst/>
                        <a:latin typeface="Calibri"/>
                        <a:ea typeface="Calibri"/>
                        <a:cs typeface="Times New Roman"/>
                      </a:endParaRPr>
                    </a:p>
                  </a:txBody>
                  <a:tcPr marL="44450" marR="44450" marT="0" marB="0" anchor="b"/>
                </a:tc>
                <a:tc gridSpan="3">
                  <a:txBody>
                    <a:bodyPr/>
                    <a:lstStyle/>
                    <a:p>
                      <a:pPr algn="ctr">
                        <a:lnSpc>
                          <a:spcPct val="115000"/>
                        </a:lnSpc>
                        <a:spcAft>
                          <a:spcPts val="0"/>
                        </a:spcAft>
                      </a:pPr>
                      <a:r>
                        <a:rPr lang="es-CL" sz="1800" dirty="0">
                          <a:effectLst/>
                        </a:rPr>
                        <a:t>Valores en </a:t>
                      </a:r>
                      <a:r>
                        <a:rPr lang="es-CL" sz="1800" dirty="0" smtClean="0">
                          <a:effectLst/>
                        </a:rPr>
                        <a:t>porcentajes (%)</a:t>
                      </a:r>
                      <a:endParaRPr lang="es-CL" sz="1800" dirty="0">
                        <a:effectLst/>
                        <a:latin typeface="Calibri"/>
                        <a:ea typeface="Calibri"/>
                        <a:cs typeface="Times New Roman"/>
                      </a:endParaRPr>
                    </a:p>
                  </a:txBody>
                  <a:tcPr marL="44450" marR="44450" marT="0" marB="0" anchor="b"/>
                </a:tc>
                <a:tc hMerge="1">
                  <a:txBody>
                    <a:bodyPr/>
                    <a:lstStyle/>
                    <a:p>
                      <a:endParaRPr lang="es-CL"/>
                    </a:p>
                  </a:txBody>
                  <a:tcPr/>
                </a:tc>
                <a:tc hMerge="1">
                  <a:txBody>
                    <a:bodyPr/>
                    <a:lstStyle/>
                    <a:p>
                      <a:endParaRPr lang="es-CL"/>
                    </a:p>
                  </a:txBody>
                  <a:tcPr/>
                </a:tc>
              </a:tr>
              <a:tr h="576064">
                <a:tc vMerge="1">
                  <a:txBody>
                    <a:bodyPr/>
                    <a:lstStyle/>
                    <a:p>
                      <a:endParaRPr lang="es-CL"/>
                    </a:p>
                  </a:txBody>
                  <a:tcPr/>
                </a:tc>
                <a:tc>
                  <a:txBody>
                    <a:bodyPr/>
                    <a:lstStyle/>
                    <a:p>
                      <a:pPr algn="ctr">
                        <a:lnSpc>
                          <a:spcPct val="115000"/>
                        </a:lnSpc>
                        <a:spcAft>
                          <a:spcPts val="0"/>
                        </a:spcAft>
                      </a:pPr>
                      <a:r>
                        <a:rPr lang="es-CL" sz="1800" dirty="0">
                          <a:effectLst/>
                        </a:rPr>
                        <a:t>1990</a:t>
                      </a:r>
                      <a:endParaRPr lang="es-CL" sz="1800" dirty="0">
                        <a:effectLst/>
                        <a:latin typeface="Calibri"/>
                        <a:ea typeface="Calibri"/>
                        <a:cs typeface="Times New Roman"/>
                      </a:endParaRPr>
                    </a:p>
                  </a:txBody>
                  <a:tcPr marL="44450" marR="44450" marT="0" marB="0" anchor="ctr">
                    <a:solidFill>
                      <a:schemeClr val="tx1">
                        <a:lumMod val="75000"/>
                      </a:schemeClr>
                    </a:solidFill>
                  </a:tcPr>
                </a:tc>
                <a:tc>
                  <a:txBody>
                    <a:bodyPr/>
                    <a:lstStyle/>
                    <a:p>
                      <a:pPr algn="ctr">
                        <a:lnSpc>
                          <a:spcPct val="115000"/>
                        </a:lnSpc>
                        <a:spcAft>
                          <a:spcPts val="0"/>
                        </a:spcAft>
                      </a:pPr>
                      <a:r>
                        <a:rPr lang="es-CL" sz="1800" dirty="0">
                          <a:effectLst/>
                        </a:rPr>
                        <a:t>2000</a:t>
                      </a:r>
                      <a:endParaRPr lang="es-CL" sz="1800" dirty="0">
                        <a:effectLst/>
                        <a:latin typeface="Calibri"/>
                        <a:ea typeface="Calibri"/>
                        <a:cs typeface="Times New Roman"/>
                      </a:endParaRPr>
                    </a:p>
                  </a:txBody>
                  <a:tcPr marL="44450" marR="44450" marT="0" marB="0" anchor="ctr">
                    <a:solidFill>
                      <a:schemeClr val="tx1">
                        <a:lumMod val="75000"/>
                      </a:schemeClr>
                    </a:solidFill>
                  </a:tcPr>
                </a:tc>
                <a:tc>
                  <a:txBody>
                    <a:bodyPr/>
                    <a:lstStyle/>
                    <a:p>
                      <a:pPr algn="ctr">
                        <a:lnSpc>
                          <a:spcPct val="115000"/>
                        </a:lnSpc>
                        <a:spcAft>
                          <a:spcPts val="0"/>
                        </a:spcAft>
                      </a:pPr>
                      <a:r>
                        <a:rPr lang="es-CL" sz="1800" dirty="0">
                          <a:effectLst/>
                        </a:rPr>
                        <a:t>2010</a:t>
                      </a:r>
                      <a:endParaRPr lang="es-CL" sz="1800" dirty="0">
                        <a:effectLst/>
                        <a:latin typeface="Calibri"/>
                        <a:ea typeface="Calibri"/>
                        <a:cs typeface="Times New Roman"/>
                      </a:endParaRPr>
                    </a:p>
                  </a:txBody>
                  <a:tcPr marL="44450" marR="44450" marT="0" marB="0" anchor="ctr">
                    <a:solidFill>
                      <a:schemeClr val="tx1">
                        <a:lumMod val="75000"/>
                      </a:schemeClr>
                    </a:solidFill>
                  </a:tcPr>
                </a:tc>
              </a:tr>
              <a:tr h="576064">
                <a:tc>
                  <a:txBody>
                    <a:bodyPr/>
                    <a:lstStyle/>
                    <a:p>
                      <a:pPr algn="l">
                        <a:lnSpc>
                          <a:spcPct val="115000"/>
                        </a:lnSpc>
                        <a:spcAft>
                          <a:spcPts val="0"/>
                        </a:spcAft>
                      </a:pPr>
                      <a:r>
                        <a:rPr lang="es-CL" sz="1800">
                          <a:effectLst/>
                        </a:rPr>
                        <a:t>Suelo Agrícola</a:t>
                      </a:r>
                      <a:endParaRPr lang="es-CL" sz="1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CL" sz="1800" dirty="0">
                          <a:effectLst/>
                        </a:rPr>
                        <a:t>18.25</a:t>
                      </a:r>
                      <a:endParaRPr lang="es-CL" sz="1800" dirty="0">
                        <a:effectLst/>
                        <a:latin typeface="Calibri"/>
                        <a:ea typeface="Calibri"/>
                        <a:cs typeface="Times New Roman"/>
                      </a:endParaRPr>
                    </a:p>
                  </a:txBody>
                  <a:tcPr marL="44450" marR="44450" marT="0" marB="0" anchor="ctr">
                    <a:solidFill>
                      <a:schemeClr val="tx1">
                        <a:lumMod val="85000"/>
                      </a:schemeClr>
                    </a:solidFill>
                  </a:tcPr>
                </a:tc>
                <a:tc>
                  <a:txBody>
                    <a:bodyPr/>
                    <a:lstStyle/>
                    <a:p>
                      <a:pPr algn="ctr">
                        <a:lnSpc>
                          <a:spcPct val="115000"/>
                        </a:lnSpc>
                        <a:spcAft>
                          <a:spcPts val="0"/>
                        </a:spcAft>
                      </a:pPr>
                      <a:r>
                        <a:rPr lang="es-CL" sz="1800" dirty="0">
                          <a:effectLst/>
                        </a:rPr>
                        <a:t>22.86</a:t>
                      </a:r>
                      <a:endParaRPr lang="es-CL" sz="1800" dirty="0">
                        <a:effectLst/>
                        <a:latin typeface="Calibri"/>
                        <a:ea typeface="Calibri"/>
                        <a:cs typeface="Times New Roman"/>
                      </a:endParaRPr>
                    </a:p>
                  </a:txBody>
                  <a:tcPr marL="44450" marR="44450" marT="0" marB="0" anchor="ctr">
                    <a:solidFill>
                      <a:schemeClr val="tx1">
                        <a:lumMod val="85000"/>
                      </a:schemeClr>
                    </a:solidFill>
                  </a:tcPr>
                </a:tc>
                <a:tc>
                  <a:txBody>
                    <a:bodyPr/>
                    <a:lstStyle/>
                    <a:p>
                      <a:pPr algn="ctr">
                        <a:lnSpc>
                          <a:spcPct val="115000"/>
                        </a:lnSpc>
                        <a:spcAft>
                          <a:spcPts val="0"/>
                        </a:spcAft>
                      </a:pPr>
                      <a:r>
                        <a:rPr lang="es-CL" sz="1800" dirty="0">
                          <a:effectLst/>
                        </a:rPr>
                        <a:t>11.28</a:t>
                      </a:r>
                      <a:endParaRPr lang="es-CL" sz="1800" dirty="0">
                        <a:effectLst/>
                        <a:latin typeface="Calibri"/>
                        <a:ea typeface="Calibri"/>
                        <a:cs typeface="Times New Roman"/>
                      </a:endParaRPr>
                    </a:p>
                  </a:txBody>
                  <a:tcPr marL="44450" marR="44450" marT="0" marB="0" anchor="ctr">
                    <a:solidFill>
                      <a:schemeClr val="tx1">
                        <a:lumMod val="85000"/>
                      </a:schemeClr>
                    </a:solidFill>
                  </a:tcPr>
                </a:tc>
              </a:tr>
              <a:tr h="576064">
                <a:tc>
                  <a:txBody>
                    <a:bodyPr/>
                    <a:lstStyle/>
                    <a:p>
                      <a:pPr algn="l">
                        <a:lnSpc>
                          <a:spcPct val="115000"/>
                        </a:lnSpc>
                        <a:spcAft>
                          <a:spcPts val="0"/>
                        </a:spcAft>
                      </a:pPr>
                      <a:r>
                        <a:rPr lang="es-CL" sz="1800">
                          <a:effectLst/>
                        </a:rPr>
                        <a:t>Bosque</a:t>
                      </a:r>
                      <a:endParaRPr lang="es-CL" sz="1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CL" sz="1800" dirty="0">
                          <a:effectLst/>
                        </a:rPr>
                        <a:t>45.72</a:t>
                      </a:r>
                      <a:endParaRPr lang="es-CL" sz="1800" dirty="0">
                        <a:effectLst/>
                        <a:latin typeface="Calibri"/>
                        <a:ea typeface="Calibri"/>
                        <a:cs typeface="Times New Roman"/>
                      </a:endParaRPr>
                    </a:p>
                  </a:txBody>
                  <a:tcPr marL="44450" marR="44450" marT="0" marB="0" anchor="ctr">
                    <a:solidFill>
                      <a:schemeClr val="tx1">
                        <a:lumMod val="85000"/>
                      </a:schemeClr>
                    </a:solidFill>
                  </a:tcPr>
                </a:tc>
                <a:tc>
                  <a:txBody>
                    <a:bodyPr/>
                    <a:lstStyle/>
                    <a:p>
                      <a:pPr algn="ctr">
                        <a:lnSpc>
                          <a:spcPct val="115000"/>
                        </a:lnSpc>
                        <a:spcAft>
                          <a:spcPts val="0"/>
                        </a:spcAft>
                      </a:pPr>
                      <a:r>
                        <a:rPr lang="es-CL" sz="1800" dirty="0">
                          <a:effectLst/>
                        </a:rPr>
                        <a:t>32.72</a:t>
                      </a:r>
                      <a:endParaRPr lang="es-CL" sz="1800" dirty="0">
                        <a:effectLst/>
                        <a:latin typeface="Calibri"/>
                        <a:ea typeface="Calibri"/>
                        <a:cs typeface="Times New Roman"/>
                      </a:endParaRPr>
                    </a:p>
                  </a:txBody>
                  <a:tcPr marL="44450" marR="44450" marT="0" marB="0" anchor="ctr">
                    <a:solidFill>
                      <a:schemeClr val="tx1">
                        <a:lumMod val="85000"/>
                      </a:schemeClr>
                    </a:solidFill>
                  </a:tcPr>
                </a:tc>
                <a:tc>
                  <a:txBody>
                    <a:bodyPr/>
                    <a:lstStyle/>
                    <a:p>
                      <a:pPr algn="ctr">
                        <a:lnSpc>
                          <a:spcPct val="115000"/>
                        </a:lnSpc>
                        <a:spcAft>
                          <a:spcPts val="0"/>
                        </a:spcAft>
                      </a:pPr>
                      <a:r>
                        <a:rPr lang="es-CL" sz="1800" dirty="0">
                          <a:effectLst/>
                        </a:rPr>
                        <a:t>23.44</a:t>
                      </a:r>
                      <a:endParaRPr lang="es-CL" sz="1800" dirty="0">
                        <a:effectLst/>
                        <a:latin typeface="Calibri"/>
                        <a:ea typeface="Calibri"/>
                        <a:cs typeface="Times New Roman"/>
                      </a:endParaRPr>
                    </a:p>
                  </a:txBody>
                  <a:tcPr marL="44450" marR="44450" marT="0" marB="0" anchor="ctr">
                    <a:solidFill>
                      <a:schemeClr val="tx1">
                        <a:lumMod val="85000"/>
                      </a:schemeClr>
                    </a:solidFill>
                  </a:tcPr>
                </a:tc>
              </a:tr>
              <a:tr h="576064">
                <a:tc>
                  <a:txBody>
                    <a:bodyPr/>
                    <a:lstStyle/>
                    <a:p>
                      <a:pPr algn="l">
                        <a:lnSpc>
                          <a:spcPct val="115000"/>
                        </a:lnSpc>
                        <a:spcAft>
                          <a:spcPts val="0"/>
                        </a:spcAft>
                      </a:pPr>
                      <a:r>
                        <a:rPr lang="es-CL" sz="1800">
                          <a:effectLst/>
                        </a:rPr>
                        <a:t>Agua</a:t>
                      </a:r>
                      <a:endParaRPr lang="es-CL" sz="1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CL" sz="1800">
                          <a:effectLst/>
                        </a:rPr>
                        <a:t>12.46</a:t>
                      </a:r>
                      <a:endParaRPr lang="es-CL" sz="1800">
                        <a:effectLst/>
                        <a:latin typeface="Calibri"/>
                        <a:ea typeface="Calibri"/>
                        <a:cs typeface="Times New Roman"/>
                      </a:endParaRPr>
                    </a:p>
                  </a:txBody>
                  <a:tcPr marL="44450" marR="44450" marT="0" marB="0" anchor="ctr">
                    <a:solidFill>
                      <a:schemeClr val="tx1">
                        <a:lumMod val="85000"/>
                      </a:schemeClr>
                    </a:solidFill>
                  </a:tcPr>
                </a:tc>
                <a:tc>
                  <a:txBody>
                    <a:bodyPr/>
                    <a:lstStyle/>
                    <a:p>
                      <a:pPr algn="ctr">
                        <a:lnSpc>
                          <a:spcPct val="115000"/>
                        </a:lnSpc>
                        <a:spcAft>
                          <a:spcPts val="0"/>
                        </a:spcAft>
                      </a:pPr>
                      <a:r>
                        <a:rPr lang="es-CL" sz="1800" dirty="0">
                          <a:effectLst/>
                        </a:rPr>
                        <a:t>12.46</a:t>
                      </a:r>
                      <a:endParaRPr lang="es-CL" sz="1800" dirty="0">
                        <a:effectLst/>
                        <a:latin typeface="Calibri"/>
                        <a:ea typeface="Calibri"/>
                        <a:cs typeface="Times New Roman"/>
                      </a:endParaRPr>
                    </a:p>
                  </a:txBody>
                  <a:tcPr marL="44450" marR="44450" marT="0" marB="0" anchor="ctr">
                    <a:solidFill>
                      <a:schemeClr val="tx1">
                        <a:lumMod val="85000"/>
                      </a:schemeClr>
                    </a:solidFill>
                  </a:tcPr>
                </a:tc>
                <a:tc>
                  <a:txBody>
                    <a:bodyPr/>
                    <a:lstStyle/>
                    <a:p>
                      <a:pPr algn="ctr">
                        <a:lnSpc>
                          <a:spcPct val="115000"/>
                        </a:lnSpc>
                        <a:spcAft>
                          <a:spcPts val="0"/>
                        </a:spcAft>
                      </a:pPr>
                      <a:r>
                        <a:rPr lang="es-CL" sz="1800" dirty="0">
                          <a:effectLst/>
                        </a:rPr>
                        <a:t>12.46</a:t>
                      </a:r>
                      <a:endParaRPr lang="es-CL" sz="1800" dirty="0">
                        <a:effectLst/>
                        <a:latin typeface="Calibri"/>
                        <a:ea typeface="Calibri"/>
                        <a:cs typeface="Times New Roman"/>
                      </a:endParaRPr>
                    </a:p>
                  </a:txBody>
                  <a:tcPr marL="44450" marR="44450" marT="0" marB="0" anchor="ctr">
                    <a:solidFill>
                      <a:schemeClr val="tx1">
                        <a:lumMod val="85000"/>
                      </a:schemeClr>
                    </a:solidFill>
                  </a:tcPr>
                </a:tc>
              </a:tr>
              <a:tr h="576064">
                <a:tc>
                  <a:txBody>
                    <a:bodyPr/>
                    <a:lstStyle/>
                    <a:p>
                      <a:pPr algn="l">
                        <a:lnSpc>
                          <a:spcPct val="115000"/>
                        </a:lnSpc>
                        <a:spcAft>
                          <a:spcPts val="0"/>
                        </a:spcAft>
                      </a:pPr>
                      <a:r>
                        <a:rPr lang="es-CL" sz="1800">
                          <a:effectLst/>
                        </a:rPr>
                        <a:t>Infraestructura</a:t>
                      </a:r>
                      <a:endParaRPr lang="es-CL" sz="1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CL" sz="1800">
                          <a:effectLst/>
                        </a:rPr>
                        <a:t>23.57</a:t>
                      </a:r>
                      <a:endParaRPr lang="es-CL" sz="1800">
                        <a:effectLst/>
                        <a:latin typeface="Calibri"/>
                        <a:ea typeface="Calibri"/>
                        <a:cs typeface="Times New Roman"/>
                      </a:endParaRPr>
                    </a:p>
                  </a:txBody>
                  <a:tcPr marL="44450" marR="44450" marT="0" marB="0" anchor="ctr">
                    <a:solidFill>
                      <a:schemeClr val="tx1">
                        <a:lumMod val="85000"/>
                      </a:schemeClr>
                    </a:solidFill>
                  </a:tcPr>
                </a:tc>
                <a:tc>
                  <a:txBody>
                    <a:bodyPr/>
                    <a:lstStyle/>
                    <a:p>
                      <a:pPr algn="ctr">
                        <a:lnSpc>
                          <a:spcPct val="115000"/>
                        </a:lnSpc>
                        <a:spcAft>
                          <a:spcPts val="0"/>
                        </a:spcAft>
                      </a:pPr>
                      <a:r>
                        <a:rPr lang="es-CL" sz="1800">
                          <a:effectLst/>
                        </a:rPr>
                        <a:t>31.96</a:t>
                      </a:r>
                      <a:endParaRPr lang="es-CL" sz="1800">
                        <a:effectLst/>
                        <a:latin typeface="Calibri"/>
                        <a:ea typeface="Calibri"/>
                        <a:cs typeface="Times New Roman"/>
                      </a:endParaRPr>
                    </a:p>
                  </a:txBody>
                  <a:tcPr marL="44450" marR="44450" marT="0" marB="0" anchor="ctr">
                    <a:solidFill>
                      <a:schemeClr val="tx1">
                        <a:lumMod val="85000"/>
                      </a:schemeClr>
                    </a:solidFill>
                  </a:tcPr>
                </a:tc>
                <a:tc>
                  <a:txBody>
                    <a:bodyPr/>
                    <a:lstStyle/>
                    <a:p>
                      <a:pPr algn="ctr">
                        <a:lnSpc>
                          <a:spcPct val="115000"/>
                        </a:lnSpc>
                        <a:spcAft>
                          <a:spcPts val="0"/>
                        </a:spcAft>
                      </a:pPr>
                      <a:r>
                        <a:rPr lang="es-CL" sz="1800" dirty="0">
                          <a:effectLst/>
                        </a:rPr>
                        <a:t>52.82</a:t>
                      </a:r>
                      <a:endParaRPr lang="es-CL" sz="1800" dirty="0">
                        <a:effectLst/>
                        <a:latin typeface="Calibri"/>
                        <a:ea typeface="Calibri"/>
                        <a:cs typeface="Times New Roman"/>
                      </a:endParaRPr>
                    </a:p>
                  </a:txBody>
                  <a:tcPr marL="44450" marR="44450" marT="0" marB="0" anchor="ctr">
                    <a:solidFill>
                      <a:schemeClr val="tx1">
                        <a:lumMod val="85000"/>
                      </a:schemeClr>
                    </a:solidFill>
                  </a:tcPr>
                </a:tc>
              </a:tr>
            </a:tbl>
          </a:graphicData>
        </a:graphic>
      </p:graphicFrame>
      <p:sp>
        <p:nvSpPr>
          <p:cNvPr id="5" name="4 Rectángulo"/>
          <p:cNvSpPr/>
          <p:nvPr/>
        </p:nvSpPr>
        <p:spPr>
          <a:xfrm>
            <a:off x="611560" y="5715511"/>
            <a:ext cx="7992888" cy="646331"/>
          </a:xfrm>
          <a:prstGeom prst="rect">
            <a:avLst/>
          </a:prstGeom>
        </p:spPr>
        <p:txBody>
          <a:bodyPr wrap="square">
            <a:spAutoFit/>
          </a:bodyPr>
          <a:lstStyle/>
          <a:p>
            <a:pPr algn="just"/>
            <a:r>
              <a:rPr lang="es-CL" dirty="0">
                <a:solidFill>
                  <a:srgbClr val="FFFF00"/>
                </a:solidFill>
              </a:rPr>
              <a:t>Dinámica temporal de cobertura y uso de la tierra de la cuenca del lago de Amatitlán</a:t>
            </a:r>
          </a:p>
        </p:txBody>
      </p:sp>
      <p:sp>
        <p:nvSpPr>
          <p:cNvPr id="6" name="5 Rectángulo"/>
          <p:cNvSpPr/>
          <p:nvPr/>
        </p:nvSpPr>
        <p:spPr>
          <a:xfrm>
            <a:off x="467544" y="1483043"/>
            <a:ext cx="8136904" cy="646331"/>
          </a:xfrm>
          <a:prstGeom prst="rect">
            <a:avLst/>
          </a:prstGeom>
        </p:spPr>
        <p:txBody>
          <a:bodyPr wrap="square">
            <a:spAutoFit/>
          </a:bodyPr>
          <a:lstStyle/>
          <a:p>
            <a:r>
              <a:rPr lang="es-CL" dirty="0">
                <a:solidFill>
                  <a:srgbClr val="FFFF00"/>
                </a:solidFill>
              </a:rPr>
              <a:t>Las principales superficies evolucionadas observadas en los 3 escenarios decadales  se pueden apreciar en el siguiente cuadro (resaltando la clasificación de los suelos</a:t>
            </a:r>
            <a:r>
              <a:rPr lang="es-CL" dirty="0" smtClean="0">
                <a:solidFill>
                  <a:srgbClr val="FFFF00"/>
                </a:solidFill>
              </a:rPr>
              <a:t>)</a:t>
            </a:r>
            <a:endParaRPr lang="es-CL" dirty="0">
              <a:solidFill>
                <a:srgbClr val="FFFF00"/>
              </a:solidFill>
            </a:endParaRPr>
          </a:p>
        </p:txBody>
      </p:sp>
    </p:spTree>
    <p:extLst>
      <p:ext uri="{BB962C8B-B14F-4D97-AF65-F5344CB8AC3E}">
        <p14:creationId xmlns:p14="http://schemas.microsoft.com/office/powerpoint/2010/main" val="1636864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16416" y="116632"/>
            <a:ext cx="8229600" cy="1143000"/>
          </a:xfrm>
        </p:spPr>
        <p:txBody>
          <a:bodyPr>
            <a:normAutofit fontScale="90000"/>
          </a:bodyPr>
          <a:lstStyle/>
          <a:p>
            <a:r>
              <a:rPr lang="es-CL" b="1" dirty="0" smtClean="0">
                <a:solidFill>
                  <a:srgbClr val="FF0000"/>
                </a:solidFill>
              </a:rPr>
              <a:t>Factores </a:t>
            </a:r>
            <a:r>
              <a:rPr lang="es-CL" b="1" dirty="0">
                <a:solidFill>
                  <a:srgbClr val="FF0000"/>
                </a:solidFill>
              </a:rPr>
              <a:t>más importantes de la Fragilidad Ambiental </a:t>
            </a:r>
          </a:p>
        </p:txBody>
      </p:sp>
      <p:graphicFrame>
        <p:nvGraphicFramePr>
          <p:cNvPr id="6" name="5 Tabla"/>
          <p:cNvGraphicFramePr>
            <a:graphicFrameLocks noGrp="1"/>
          </p:cNvGraphicFramePr>
          <p:nvPr>
            <p:extLst>
              <p:ext uri="{D42A27DB-BD31-4B8C-83A1-F6EECF244321}">
                <p14:modId xmlns:p14="http://schemas.microsoft.com/office/powerpoint/2010/main" val="2393023355"/>
              </p:ext>
            </p:extLst>
          </p:nvPr>
        </p:nvGraphicFramePr>
        <p:xfrm>
          <a:off x="4932040" y="2674660"/>
          <a:ext cx="3861750" cy="2523744"/>
        </p:xfrm>
        <a:graphic>
          <a:graphicData uri="http://schemas.openxmlformats.org/drawingml/2006/table">
            <a:tbl>
              <a:tblPr firstRow="1" firstCol="1" bandRow="1">
                <a:tableStyleId>{5C22544A-7EE6-4342-B048-85BDC9FD1C3A}</a:tableStyleId>
              </a:tblPr>
              <a:tblGrid>
                <a:gridCol w="1686116"/>
                <a:gridCol w="1087817"/>
                <a:gridCol w="1087817"/>
              </a:tblGrid>
              <a:tr h="592894">
                <a:tc>
                  <a:txBody>
                    <a:bodyPr/>
                    <a:lstStyle/>
                    <a:p>
                      <a:pPr algn="ctr">
                        <a:lnSpc>
                          <a:spcPct val="115000"/>
                        </a:lnSpc>
                        <a:spcAft>
                          <a:spcPts val="0"/>
                        </a:spcAft>
                      </a:pPr>
                      <a:r>
                        <a:rPr lang="es-GT" sz="1800" dirty="0">
                          <a:effectLst/>
                        </a:rPr>
                        <a:t>Categoría de Fragilidad</a:t>
                      </a:r>
                      <a:endParaRPr lang="es-CL" sz="18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GT" sz="1800" dirty="0">
                          <a:effectLst/>
                        </a:rPr>
                        <a:t>Área (Km</a:t>
                      </a:r>
                      <a:r>
                        <a:rPr lang="es-GT" sz="1800" baseline="30000" dirty="0">
                          <a:effectLst/>
                        </a:rPr>
                        <a:t>2</a:t>
                      </a:r>
                      <a:r>
                        <a:rPr lang="es-GT" sz="1800" dirty="0">
                          <a:effectLst/>
                        </a:rPr>
                        <a:t>)</a:t>
                      </a:r>
                      <a:endParaRPr lang="es-CL" sz="18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GT" sz="1800" dirty="0">
                          <a:effectLst/>
                        </a:rPr>
                        <a:t>Porcentaje de área</a:t>
                      </a:r>
                      <a:endParaRPr lang="es-CL" sz="1800" dirty="0">
                        <a:effectLst/>
                        <a:latin typeface="Calibri"/>
                        <a:ea typeface="Calibri"/>
                        <a:cs typeface="Times New Roman"/>
                      </a:endParaRPr>
                    </a:p>
                  </a:txBody>
                  <a:tcPr marL="68580" marR="68580" marT="0" marB="0" anchor="ctr"/>
                </a:tc>
              </a:tr>
              <a:tr h="296447">
                <a:tc>
                  <a:txBody>
                    <a:bodyPr/>
                    <a:lstStyle/>
                    <a:p>
                      <a:pPr>
                        <a:lnSpc>
                          <a:spcPct val="115000"/>
                        </a:lnSpc>
                        <a:spcAft>
                          <a:spcPts val="0"/>
                        </a:spcAft>
                      </a:pPr>
                      <a:r>
                        <a:rPr lang="es-GT" sz="1800">
                          <a:effectLst/>
                        </a:rPr>
                        <a:t>Muy baja</a:t>
                      </a:r>
                      <a:endParaRPr lang="es-CL" sz="18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dirty="0">
                          <a:effectLst/>
                        </a:rPr>
                        <a:t>68.2</a:t>
                      </a:r>
                      <a:endParaRPr lang="es-CL" sz="18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dirty="0">
                          <a:effectLst/>
                        </a:rPr>
                        <a:t>16.7</a:t>
                      </a:r>
                      <a:endParaRPr lang="es-CL" sz="1800" dirty="0">
                        <a:effectLst/>
                        <a:latin typeface="Calibri"/>
                        <a:ea typeface="Calibri"/>
                        <a:cs typeface="Times New Roman"/>
                      </a:endParaRPr>
                    </a:p>
                  </a:txBody>
                  <a:tcPr marL="68580" marR="68580" marT="0" marB="0"/>
                </a:tc>
              </a:tr>
              <a:tr h="296447">
                <a:tc>
                  <a:txBody>
                    <a:bodyPr/>
                    <a:lstStyle/>
                    <a:p>
                      <a:pPr>
                        <a:lnSpc>
                          <a:spcPct val="115000"/>
                        </a:lnSpc>
                        <a:spcAft>
                          <a:spcPts val="0"/>
                        </a:spcAft>
                      </a:pPr>
                      <a:r>
                        <a:rPr lang="es-GT" sz="1800">
                          <a:effectLst/>
                        </a:rPr>
                        <a:t>Baja</a:t>
                      </a:r>
                      <a:endParaRPr lang="es-CL" sz="18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dirty="0">
                          <a:effectLst/>
                        </a:rPr>
                        <a:t>101.0</a:t>
                      </a:r>
                      <a:endParaRPr lang="es-CL" sz="18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dirty="0">
                          <a:effectLst/>
                        </a:rPr>
                        <a:t>24.8</a:t>
                      </a:r>
                      <a:endParaRPr lang="es-CL" sz="1800" dirty="0">
                        <a:effectLst/>
                        <a:latin typeface="Calibri"/>
                        <a:ea typeface="Calibri"/>
                        <a:cs typeface="Times New Roman"/>
                      </a:endParaRPr>
                    </a:p>
                  </a:txBody>
                  <a:tcPr marL="68580" marR="68580" marT="0" marB="0"/>
                </a:tc>
              </a:tr>
              <a:tr h="296447">
                <a:tc>
                  <a:txBody>
                    <a:bodyPr/>
                    <a:lstStyle/>
                    <a:p>
                      <a:pPr>
                        <a:lnSpc>
                          <a:spcPct val="115000"/>
                        </a:lnSpc>
                        <a:spcAft>
                          <a:spcPts val="0"/>
                        </a:spcAft>
                      </a:pPr>
                      <a:r>
                        <a:rPr lang="es-GT" sz="1800" dirty="0">
                          <a:effectLst/>
                        </a:rPr>
                        <a:t>Intermedia </a:t>
                      </a:r>
                      <a:endParaRPr lang="es-CL" sz="18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a:effectLst/>
                        </a:rPr>
                        <a:t>85.2</a:t>
                      </a:r>
                      <a:endParaRPr lang="es-CL" sz="18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dirty="0">
                          <a:effectLst/>
                        </a:rPr>
                        <a:t>20.9</a:t>
                      </a:r>
                      <a:endParaRPr lang="es-CL" sz="1800" dirty="0">
                        <a:effectLst/>
                        <a:latin typeface="Calibri"/>
                        <a:ea typeface="Calibri"/>
                        <a:cs typeface="Times New Roman"/>
                      </a:endParaRPr>
                    </a:p>
                  </a:txBody>
                  <a:tcPr marL="68580" marR="68580" marT="0" marB="0"/>
                </a:tc>
              </a:tr>
              <a:tr h="296447">
                <a:tc>
                  <a:txBody>
                    <a:bodyPr/>
                    <a:lstStyle/>
                    <a:p>
                      <a:pPr>
                        <a:lnSpc>
                          <a:spcPct val="115000"/>
                        </a:lnSpc>
                        <a:spcAft>
                          <a:spcPts val="0"/>
                        </a:spcAft>
                      </a:pPr>
                      <a:r>
                        <a:rPr lang="es-GT" sz="1800">
                          <a:effectLst/>
                        </a:rPr>
                        <a:t>Alta</a:t>
                      </a:r>
                      <a:endParaRPr lang="es-CL" sz="18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a:effectLst/>
                        </a:rPr>
                        <a:t>52.9</a:t>
                      </a:r>
                      <a:endParaRPr lang="es-CL" sz="18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dirty="0">
                          <a:effectLst/>
                        </a:rPr>
                        <a:t>13.0</a:t>
                      </a:r>
                      <a:endParaRPr lang="es-CL" sz="1800" dirty="0">
                        <a:effectLst/>
                        <a:latin typeface="Calibri"/>
                        <a:ea typeface="Calibri"/>
                        <a:cs typeface="Times New Roman"/>
                      </a:endParaRPr>
                    </a:p>
                  </a:txBody>
                  <a:tcPr marL="68580" marR="68580" marT="0" marB="0"/>
                </a:tc>
              </a:tr>
              <a:tr h="296447">
                <a:tc>
                  <a:txBody>
                    <a:bodyPr/>
                    <a:lstStyle/>
                    <a:p>
                      <a:pPr>
                        <a:lnSpc>
                          <a:spcPct val="115000"/>
                        </a:lnSpc>
                        <a:spcAft>
                          <a:spcPts val="0"/>
                        </a:spcAft>
                      </a:pPr>
                      <a:r>
                        <a:rPr lang="es-GT" sz="1800">
                          <a:effectLst/>
                        </a:rPr>
                        <a:t>muy alta</a:t>
                      </a:r>
                      <a:endParaRPr lang="es-CL" sz="18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a:effectLst/>
                        </a:rPr>
                        <a:t>100.7</a:t>
                      </a:r>
                      <a:endParaRPr lang="es-CL" sz="18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dirty="0">
                          <a:effectLst/>
                        </a:rPr>
                        <a:t>24.7</a:t>
                      </a:r>
                      <a:endParaRPr lang="es-CL" sz="1800" dirty="0">
                        <a:effectLst/>
                        <a:latin typeface="Calibri"/>
                        <a:ea typeface="Calibri"/>
                        <a:cs typeface="Times New Roman"/>
                      </a:endParaRPr>
                    </a:p>
                  </a:txBody>
                  <a:tcPr marL="68580" marR="68580" marT="0" marB="0"/>
                </a:tc>
              </a:tr>
              <a:tr h="296447">
                <a:tc>
                  <a:txBody>
                    <a:bodyPr/>
                    <a:lstStyle/>
                    <a:p>
                      <a:pPr>
                        <a:lnSpc>
                          <a:spcPct val="115000"/>
                        </a:lnSpc>
                        <a:spcAft>
                          <a:spcPts val="0"/>
                        </a:spcAft>
                      </a:pPr>
                      <a:r>
                        <a:rPr lang="es-GT" sz="1800">
                          <a:effectLst/>
                        </a:rPr>
                        <a:t> </a:t>
                      </a:r>
                      <a:endParaRPr lang="es-CL" sz="18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a:effectLst/>
                        </a:rPr>
                        <a:t>408.0</a:t>
                      </a:r>
                      <a:endParaRPr lang="es-CL" sz="1800">
                        <a:effectLst/>
                        <a:latin typeface="Calibri"/>
                        <a:ea typeface="Calibri"/>
                        <a:cs typeface="Times New Roman"/>
                      </a:endParaRPr>
                    </a:p>
                  </a:txBody>
                  <a:tcPr marL="68580" marR="68580" marT="0" marB="0"/>
                </a:tc>
                <a:tc>
                  <a:txBody>
                    <a:bodyPr/>
                    <a:lstStyle/>
                    <a:p>
                      <a:pPr algn="r">
                        <a:lnSpc>
                          <a:spcPct val="115000"/>
                        </a:lnSpc>
                        <a:spcAft>
                          <a:spcPts val="0"/>
                        </a:spcAft>
                      </a:pPr>
                      <a:r>
                        <a:rPr lang="es-GT" sz="1800" dirty="0">
                          <a:effectLst/>
                        </a:rPr>
                        <a:t>100.0</a:t>
                      </a:r>
                      <a:endParaRPr lang="es-CL" sz="1800" dirty="0">
                        <a:effectLst/>
                        <a:latin typeface="Calibri"/>
                        <a:ea typeface="Calibri"/>
                        <a:cs typeface="Times New Roman"/>
                      </a:endParaRPr>
                    </a:p>
                  </a:txBody>
                  <a:tcPr marL="68580" marR="68580" marT="0" marB="0"/>
                </a:tc>
              </a:tr>
            </a:tbl>
          </a:graphicData>
        </a:graphic>
      </p:graphicFrame>
      <p:sp>
        <p:nvSpPr>
          <p:cNvPr id="7" name="Rectangle 2"/>
          <p:cNvSpPr>
            <a:spLocks noChangeArrowheads="1"/>
          </p:cNvSpPr>
          <p:nvPr/>
        </p:nvSpPr>
        <p:spPr bwMode="auto">
          <a:xfrm>
            <a:off x="224839" y="1351221"/>
            <a:ext cx="856895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L" altLang="es-CL" sz="20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Comportamiento final de la geomorfolog</a:t>
            </a:r>
            <a:r>
              <a:rPr kumimoji="0" lang="es-CL" altLang="es-CL" sz="2000" b="0" i="0" u="none" strike="noStrike" cap="none" normalizeH="0" baseline="0" dirty="0" smtClean="0">
                <a:ln>
                  <a:noFill/>
                </a:ln>
                <a:solidFill>
                  <a:srgbClr val="FFFF00"/>
                </a:solidFill>
                <a:effectLst/>
                <a:latin typeface="Calibri"/>
                <a:ea typeface="Calibri" pitchFamily="34" charset="0"/>
                <a:cs typeface="Times New Roman" pitchFamily="18" charset="0"/>
              </a:rPr>
              <a:t>í</a:t>
            </a:r>
            <a:r>
              <a:rPr kumimoji="0" lang="es-CL" altLang="es-CL" sz="20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 ante los cambios, por ejemplo: punto de vista suelo, la asolaci</a:t>
            </a:r>
            <a:r>
              <a:rPr kumimoji="0" lang="es-CL" altLang="es-CL" sz="2000" b="0" i="0" u="none" strike="noStrike" cap="none" normalizeH="0" baseline="0" dirty="0" smtClean="0">
                <a:ln>
                  <a:noFill/>
                </a:ln>
                <a:solidFill>
                  <a:srgbClr val="FFFF00"/>
                </a:solidFill>
                <a:effectLst/>
                <a:latin typeface="Calibri"/>
                <a:ea typeface="Calibri" pitchFamily="34" charset="0"/>
                <a:cs typeface="Times New Roman" pitchFamily="18" charset="0"/>
              </a:rPr>
              <a:t>ó</a:t>
            </a:r>
            <a:r>
              <a:rPr kumimoji="0" lang="es-CL" altLang="es-CL" sz="20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n del lago de Amatitl</a:t>
            </a:r>
            <a:r>
              <a:rPr kumimoji="0" lang="es-CL" altLang="es-CL" sz="2000" b="0" i="0" u="none" strike="noStrike" cap="none" normalizeH="0" baseline="0" dirty="0" smtClean="0">
                <a:ln>
                  <a:noFill/>
                </a:ln>
                <a:solidFill>
                  <a:srgbClr val="FFFF00"/>
                </a:solidFill>
                <a:effectLst/>
                <a:latin typeface="Calibri"/>
                <a:ea typeface="Calibri" pitchFamily="34" charset="0"/>
                <a:cs typeface="Times New Roman" pitchFamily="18" charset="0"/>
              </a:rPr>
              <a:t>á</a:t>
            </a:r>
            <a:r>
              <a:rPr kumimoji="0" lang="es-CL" altLang="es-CL" sz="20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n y cambios en la veta de la desembocadura del Rio Villalobos. La deforestaci</a:t>
            </a:r>
            <a:r>
              <a:rPr kumimoji="0" lang="es-CL" altLang="es-CL" sz="2000" b="0" i="0" u="none" strike="noStrike" cap="none" normalizeH="0" baseline="0" dirty="0" smtClean="0">
                <a:ln>
                  <a:noFill/>
                </a:ln>
                <a:solidFill>
                  <a:srgbClr val="FFFF00"/>
                </a:solidFill>
                <a:effectLst/>
                <a:latin typeface="Calibri"/>
                <a:ea typeface="Calibri" pitchFamily="34" charset="0"/>
                <a:cs typeface="Times New Roman" pitchFamily="18" charset="0"/>
              </a:rPr>
              <a:t>ó</a:t>
            </a:r>
            <a:r>
              <a:rPr kumimoji="0" lang="es-CL" altLang="es-CL" sz="20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n o cambio de uso del suelo (urbanismo, industrializaci</a:t>
            </a:r>
            <a:r>
              <a:rPr kumimoji="0" lang="es-CL" altLang="es-CL" sz="2000" b="0" i="0" u="none" strike="noStrike" cap="none" normalizeH="0" baseline="0" dirty="0" smtClean="0">
                <a:ln>
                  <a:noFill/>
                </a:ln>
                <a:solidFill>
                  <a:srgbClr val="FFFF00"/>
                </a:solidFill>
                <a:effectLst/>
                <a:latin typeface="Calibri"/>
                <a:ea typeface="Calibri" pitchFamily="34" charset="0"/>
                <a:cs typeface="Times New Roman" pitchFamily="18" charset="0"/>
              </a:rPr>
              <a:t>ó</a:t>
            </a:r>
            <a:r>
              <a:rPr kumimoji="0" lang="es-CL" altLang="es-CL" sz="20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n, agricultura, etc.)</a:t>
            </a:r>
            <a:endParaRPr kumimoji="0" lang="es-CL" altLang="es-CL" sz="2000" b="0" i="0" u="none" strike="noStrike" cap="none" normalizeH="0" baseline="0" dirty="0" smtClean="0">
              <a:ln>
                <a:noFill/>
              </a:ln>
              <a:solidFill>
                <a:srgbClr val="FFFF00"/>
              </a:solidFill>
              <a:effectLst/>
              <a:latin typeface="Arial" pitchFamily="34" charset="0"/>
              <a:cs typeface="Arial" pitchFamily="34" charset="0"/>
            </a:endParaRPr>
          </a:p>
        </p:txBody>
      </p:sp>
      <p:pic>
        <p:nvPicPr>
          <p:cNvPr id="2049" name="0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38" y="3062341"/>
            <a:ext cx="4581525" cy="27527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241960" y="6080577"/>
            <a:ext cx="85785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a:spcAft>
                <a:spcPts val="0"/>
              </a:spcAft>
            </a:pPr>
            <a:r>
              <a:rPr lang="es-ES" sz="2000" kern="1200" dirty="0">
                <a:solidFill>
                  <a:srgbClr val="FFFF00"/>
                </a:solidFill>
                <a:effectLst/>
                <a:latin typeface="Times New Roman"/>
                <a:ea typeface="Calibri"/>
              </a:rPr>
              <a:t>Gráfico de porcentaje de </a:t>
            </a:r>
            <a:r>
              <a:rPr lang="es-ES" sz="2000" kern="1200" dirty="0">
                <a:solidFill>
                  <a:srgbClr val="FFFF00"/>
                </a:solidFill>
                <a:effectLst/>
                <a:latin typeface="Calibri"/>
                <a:ea typeface="Calibri"/>
              </a:rPr>
              <a:t>á</a:t>
            </a:r>
            <a:r>
              <a:rPr lang="es-ES" sz="2000" kern="1200" dirty="0">
                <a:solidFill>
                  <a:srgbClr val="FFFF00"/>
                </a:solidFill>
                <a:effectLst/>
                <a:latin typeface="Times New Roman"/>
                <a:ea typeface="Calibri"/>
              </a:rPr>
              <a:t>rea en cada una de las categor</a:t>
            </a:r>
            <a:r>
              <a:rPr lang="es-ES" sz="2000" kern="1200" dirty="0">
                <a:solidFill>
                  <a:srgbClr val="FFFF00"/>
                </a:solidFill>
                <a:effectLst/>
                <a:latin typeface="Calibri"/>
                <a:ea typeface="Calibri"/>
              </a:rPr>
              <a:t>í</a:t>
            </a:r>
            <a:r>
              <a:rPr lang="es-ES" sz="2000" kern="1200" dirty="0">
                <a:solidFill>
                  <a:srgbClr val="FFFF00"/>
                </a:solidFill>
                <a:effectLst/>
                <a:latin typeface="Times New Roman"/>
                <a:ea typeface="Calibri"/>
              </a:rPr>
              <a:t>as</a:t>
            </a:r>
            <a:r>
              <a:rPr lang="es-ES" sz="2000" kern="1200" dirty="0">
                <a:solidFill>
                  <a:srgbClr val="FFFF00"/>
                </a:solidFill>
                <a:effectLst/>
                <a:latin typeface="Arial"/>
                <a:ea typeface="Calibri"/>
              </a:rPr>
              <a:t> </a:t>
            </a:r>
            <a:r>
              <a:rPr lang="es-ES" sz="2000" kern="1200" dirty="0">
                <a:solidFill>
                  <a:srgbClr val="FFFF00"/>
                </a:solidFill>
                <a:effectLst/>
                <a:latin typeface="Times New Roman"/>
                <a:ea typeface="Calibri"/>
              </a:rPr>
              <a:t>de la fragilidad  ambiental Cuenca Lago Amatitl</a:t>
            </a:r>
            <a:r>
              <a:rPr lang="es-ES" sz="2000" kern="1200" dirty="0">
                <a:solidFill>
                  <a:srgbClr val="FFFF00"/>
                </a:solidFill>
                <a:effectLst/>
                <a:latin typeface="Calibri"/>
                <a:ea typeface="Calibri"/>
              </a:rPr>
              <a:t>á</a:t>
            </a:r>
            <a:r>
              <a:rPr lang="es-ES" sz="2000" kern="1200" dirty="0">
                <a:solidFill>
                  <a:srgbClr val="FFFF00"/>
                </a:solidFill>
                <a:effectLst/>
                <a:latin typeface="Times New Roman"/>
                <a:ea typeface="Calibri"/>
              </a:rPr>
              <a:t>n</a:t>
            </a:r>
            <a:r>
              <a:rPr lang="es-ES" sz="2000" b="1" kern="1200" dirty="0">
                <a:solidFill>
                  <a:srgbClr val="FFFF00"/>
                </a:solidFill>
                <a:effectLst/>
                <a:latin typeface="Times New Roman"/>
                <a:ea typeface="Calibri"/>
              </a:rPr>
              <a:t> </a:t>
            </a:r>
            <a:r>
              <a:rPr lang="es-ES" sz="2000" kern="1200" dirty="0">
                <a:solidFill>
                  <a:srgbClr val="FFFF00"/>
                </a:solidFill>
                <a:effectLst/>
                <a:latin typeface="Times New Roman"/>
                <a:ea typeface="Calibri"/>
              </a:rPr>
              <a:t>(1990-2010</a:t>
            </a:r>
            <a:r>
              <a:rPr lang="es-ES" sz="2000" kern="1200" dirty="0" smtClean="0">
                <a:solidFill>
                  <a:srgbClr val="FFFF00"/>
                </a:solidFill>
                <a:effectLst/>
                <a:latin typeface="Times New Roman"/>
                <a:ea typeface="Calibri"/>
              </a:rPr>
              <a:t>)</a:t>
            </a:r>
            <a:endParaRPr lang="es-CL" sz="2000" dirty="0">
              <a:solidFill>
                <a:srgbClr val="FFFF00"/>
              </a:solidFill>
              <a:effectLst/>
              <a:latin typeface="Times New Roman"/>
              <a:ea typeface="Times New Roman"/>
            </a:endParaRPr>
          </a:p>
        </p:txBody>
      </p:sp>
      <p:sp>
        <p:nvSpPr>
          <p:cNvPr id="9" name="8 Rectángulo"/>
          <p:cNvSpPr/>
          <p:nvPr/>
        </p:nvSpPr>
        <p:spPr>
          <a:xfrm>
            <a:off x="4819950" y="5157247"/>
            <a:ext cx="4000522" cy="923330"/>
          </a:xfrm>
          <a:prstGeom prst="rect">
            <a:avLst/>
          </a:prstGeom>
        </p:spPr>
        <p:txBody>
          <a:bodyPr wrap="square">
            <a:spAutoFit/>
          </a:bodyPr>
          <a:lstStyle/>
          <a:p>
            <a:pPr lvl="0" algn="just" eaLnBrk="0" fontAlgn="base" hangingPunct="0">
              <a:spcBef>
                <a:spcPct val="0"/>
              </a:spcBef>
              <a:spcAft>
                <a:spcPct val="0"/>
              </a:spcAft>
            </a:pPr>
            <a:r>
              <a:rPr lang="es-CL" altLang="es-CL" dirty="0">
                <a:solidFill>
                  <a:srgbClr val="FFFF00"/>
                </a:solidFill>
                <a:latin typeface="Times New Roman" pitchFamily="18" charset="0"/>
                <a:ea typeface="Calibri" pitchFamily="34" charset="0"/>
                <a:cs typeface="Times New Roman" pitchFamily="18" charset="0"/>
              </a:rPr>
              <a:t>Porcentaje del </a:t>
            </a:r>
            <a:r>
              <a:rPr lang="es-CL" altLang="es-CL" dirty="0">
                <a:solidFill>
                  <a:srgbClr val="FFFF00"/>
                </a:solidFill>
                <a:ea typeface="Calibri" pitchFamily="34" charset="0"/>
                <a:cs typeface="Times New Roman" pitchFamily="18" charset="0"/>
              </a:rPr>
              <a:t>á</a:t>
            </a:r>
            <a:r>
              <a:rPr lang="es-CL" altLang="es-CL" dirty="0">
                <a:solidFill>
                  <a:srgbClr val="FFFF00"/>
                </a:solidFill>
                <a:latin typeface="Times New Roman" pitchFamily="18" charset="0"/>
                <a:ea typeface="Calibri" pitchFamily="34" charset="0"/>
                <a:cs typeface="Times New Roman" pitchFamily="18" charset="0"/>
              </a:rPr>
              <a:t>rea en cada una de las categor</a:t>
            </a:r>
            <a:r>
              <a:rPr lang="es-CL" altLang="es-CL" dirty="0">
                <a:solidFill>
                  <a:srgbClr val="FFFF00"/>
                </a:solidFill>
                <a:ea typeface="Calibri" pitchFamily="34" charset="0"/>
                <a:cs typeface="Times New Roman" pitchFamily="18" charset="0"/>
              </a:rPr>
              <a:t>í</a:t>
            </a:r>
            <a:r>
              <a:rPr lang="es-CL" altLang="es-CL" dirty="0">
                <a:solidFill>
                  <a:srgbClr val="FFFF00"/>
                </a:solidFill>
                <a:latin typeface="Times New Roman" pitchFamily="18" charset="0"/>
                <a:ea typeface="Calibri" pitchFamily="34" charset="0"/>
                <a:cs typeface="Times New Roman" pitchFamily="18" charset="0"/>
              </a:rPr>
              <a:t>as de la Fragilidad Ambiental en la Cuenca del Lago de Amatitl</a:t>
            </a:r>
            <a:r>
              <a:rPr lang="es-CL" altLang="es-CL" dirty="0">
                <a:solidFill>
                  <a:srgbClr val="FFFF00"/>
                </a:solidFill>
                <a:ea typeface="Calibri" pitchFamily="34" charset="0"/>
                <a:cs typeface="Times New Roman" pitchFamily="18" charset="0"/>
              </a:rPr>
              <a:t>á</a:t>
            </a:r>
            <a:r>
              <a:rPr lang="es-CL" altLang="es-CL" dirty="0">
                <a:solidFill>
                  <a:srgbClr val="FFFF00"/>
                </a:solidFill>
                <a:latin typeface="Times New Roman" pitchFamily="18" charset="0"/>
                <a:ea typeface="Calibri" pitchFamily="34" charset="0"/>
                <a:cs typeface="Times New Roman" pitchFamily="18" charset="0"/>
              </a:rPr>
              <a:t>n</a:t>
            </a:r>
            <a:endParaRPr lang="es-CL" altLang="es-CL"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9087692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116632"/>
            <a:ext cx="8229600" cy="576064"/>
          </a:xfrm>
        </p:spPr>
        <p:txBody>
          <a:bodyPr>
            <a:noAutofit/>
          </a:bodyPr>
          <a:lstStyle/>
          <a:p>
            <a:r>
              <a:rPr lang="es-MX" sz="4000" b="1" dirty="0" smtClean="0">
                <a:solidFill>
                  <a:srgbClr val="FF0000"/>
                </a:solidFill>
              </a:rPr>
              <a:t>Conclusiones - Chile</a:t>
            </a:r>
            <a:endParaRPr lang="es-CL" sz="4000" dirty="0">
              <a:solidFill>
                <a:srgbClr val="FF0000"/>
              </a:solidFill>
            </a:endParaRPr>
          </a:p>
        </p:txBody>
      </p:sp>
      <p:sp>
        <p:nvSpPr>
          <p:cNvPr id="5" name="4 Marcador de contenido"/>
          <p:cNvSpPr>
            <a:spLocks noGrp="1"/>
          </p:cNvSpPr>
          <p:nvPr>
            <p:ph idx="1"/>
          </p:nvPr>
        </p:nvSpPr>
        <p:spPr>
          <a:xfrm>
            <a:off x="179512" y="1199959"/>
            <a:ext cx="8784976" cy="5688632"/>
          </a:xfrm>
        </p:spPr>
        <p:txBody>
          <a:bodyPr>
            <a:noAutofit/>
          </a:bodyPr>
          <a:lstStyle/>
          <a:p>
            <a:pPr marL="0" indent="0">
              <a:buNone/>
            </a:pPr>
            <a:r>
              <a:rPr lang="es-CL" sz="2000" dirty="0" smtClean="0">
                <a:solidFill>
                  <a:srgbClr val="FFFF00"/>
                </a:solidFill>
              </a:rPr>
              <a:t>A </a:t>
            </a:r>
            <a:r>
              <a:rPr lang="es-CL" sz="2000" dirty="0">
                <a:solidFill>
                  <a:srgbClr val="FFFF00"/>
                </a:solidFill>
              </a:rPr>
              <a:t>partir de la investigación realizada, se concluye lo siguiente: </a:t>
            </a:r>
          </a:p>
          <a:p>
            <a:pPr marL="0" indent="0">
              <a:buNone/>
            </a:pPr>
            <a:r>
              <a:rPr lang="es-CL" sz="2000" dirty="0"/>
              <a:t> </a:t>
            </a:r>
          </a:p>
          <a:p>
            <a:pPr lvl="0" algn="just">
              <a:buFont typeface="Wingdings" panose="05000000000000000000" pitchFamily="2" charset="2"/>
              <a:buChar char="Ø"/>
            </a:pPr>
            <a:r>
              <a:rPr lang="es-CL" sz="2000" dirty="0">
                <a:solidFill>
                  <a:srgbClr val="FFFF00"/>
                </a:solidFill>
              </a:rPr>
              <a:t>La fragilidad del Lago Peñuelas en Chile,  entre los 80</a:t>
            </a:r>
            <a:r>
              <a:rPr lang="es-CL" sz="2000" dirty="0" smtClean="0">
                <a:solidFill>
                  <a:srgbClr val="FFFF00"/>
                </a:solidFill>
              </a:rPr>
              <a:t>’ al </a:t>
            </a:r>
            <a:r>
              <a:rPr lang="es-CL" sz="2000" dirty="0">
                <a:solidFill>
                  <a:srgbClr val="FFFF00"/>
                </a:solidFill>
              </a:rPr>
              <a:t>2014 ha disminuido. </a:t>
            </a:r>
          </a:p>
          <a:p>
            <a:pPr lvl="0" algn="just">
              <a:buFont typeface="Wingdings" panose="05000000000000000000" pitchFamily="2" charset="2"/>
              <a:buChar char="Ø"/>
            </a:pPr>
            <a:r>
              <a:rPr lang="es-CL" sz="2000" dirty="0">
                <a:solidFill>
                  <a:srgbClr val="FFFF00"/>
                </a:solidFill>
              </a:rPr>
              <a:t>La fragilidad del Lago Peñuelas ha disminuido por incremento de sistemas forestales. </a:t>
            </a:r>
          </a:p>
          <a:p>
            <a:pPr lvl="0" algn="just">
              <a:buFont typeface="Wingdings" panose="05000000000000000000" pitchFamily="2" charset="2"/>
              <a:buChar char="Ø"/>
            </a:pPr>
            <a:r>
              <a:rPr lang="es-CL" sz="2000" dirty="0">
                <a:solidFill>
                  <a:srgbClr val="FFFF00"/>
                </a:solidFill>
              </a:rPr>
              <a:t>La fragilidad del Lago Peñuelas ha disminuido por el Manejo de Quebradas y por estar bajo la categoría de Conservación. </a:t>
            </a:r>
          </a:p>
          <a:p>
            <a:endParaRPr lang="es-CL" sz="1600" dirty="0"/>
          </a:p>
        </p:txBody>
      </p:sp>
      <p:pic>
        <p:nvPicPr>
          <p:cNvPr id="6" name="Picture 2" descr="F:\terreno 04092014\Terreno 3\20141113_1104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55" y="3776420"/>
            <a:ext cx="4692664" cy="253771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terreno 04092014\Terreno 3\20141113_135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8709" y="3795404"/>
            <a:ext cx="4485292" cy="249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5067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1143000"/>
          </a:xfrm>
        </p:spPr>
        <p:txBody>
          <a:bodyPr/>
          <a:lstStyle/>
          <a:p>
            <a:r>
              <a:rPr lang="es-MX" b="1" dirty="0" smtClean="0">
                <a:solidFill>
                  <a:srgbClr val="FF0000"/>
                </a:solidFill>
              </a:rPr>
              <a:t>Conclusiones-Chile</a:t>
            </a:r>
            <a:endParaRPr lang="es-CL" dirty="0">
              <a:solidFill>
                <a:srgbClr val="FF0000"/>
              </a:solidFill>
            </a:endParaRPr>
          </a:p>
        </p:txBody>
      </p:sp>
      <p:sp>
        <p:nvSpPr>
          <p:cNvPr id="3" name="2 Marcador de contenido"/>
          <p:cNvSpPr>
            <a:spLocks noGrp="1"/>
          </p:cNvSpPr>
          <p:nvPr>
            <p:ph sz="half" idx="1"/>
          </p:nvPr>
        </p:nvSpPr>
        <p:spPr>
          <a:xfrm>
            <a:off x="395536" y="1124744"/>
            <a:ext cx="4038600" cy="5544616"/>
          </a:xfrm>
        </p:spPr>
        <p:txBody>
          <a:bodyPr>
            <a:normAutofit fontScale="62500" lnSpcReduction="20000"/>
          </a:bodyPr>
          <a:lstStyle/>
          <a:p>
            <a:pPr lvl="0" algn="just">
              <a:buFont typeface="Wingdings" panose="05000000000000000000" pitchFamily="2" charset="2"/>
              <a:buChar char="Ø"/>
            </a:pPr>
            <a:r>
              <a:rPr lang="es-CL" dirty="0">
                <a:solidFill>
                  <a:srgbClr val="FFFF00"/>
                </a:solidFill>
              </a:rPr>
              <a:t>Lo </a:t>
            </a:r>
            <a:r>
              <a:rPr lang="es-CL" dirty="0" smtClean="0">
                <a:solidFill>
                  <a:srgbClr val="FFFF00"/>
                </a:solidFill>
              </a:rPr>
              <a:t>expuesto anteriormente se </a:t>
            </a:r>
            <a:r>
              <a:rPr lang="es-CL" dirty="0">
                <a:solidFill>
                  <a:srgbClr val="FFFF00"/>
                </a:solidFill>
              </a:rPr>
              <a:t>sustenta en los resultados obtenidos en los mapas decadales de fragilidad ambiental para el caso de Chile, en donde se interpreta que el comportamiento </a:t>
            </a:r>
            <a:r>
              <a:rPr lang="es-CL" dirty="0" smtClean="0">
                <a:solidFill>
                  <a:srgbClr val="FFFF00"/>
                </a:solidFill>
              </a:rPr>
              <a:t>por un periodo de 25 </a:t>
            </a:r>
            <a:r>
              <a:rPr lang="es-CL" dirty="0">
                <a:solidFill>
                  <a:srgbClr val="FFFF00"/>
                </a:solidFill>
              </a:rPr>
              <a:t>años es muy semejante </a:t>
            </a:r>
            <a:r>
              <a:rPr lang="es-CL" dirty="0" smtClean="0">
                <a:solidFill>
                  <a:srgbClr val="FFFF00"/>
                </a:solidFill>
              </a:rPr>
              <a:t>y muy </a:t>
            </a:r>
            <a:r>
              <a:rPr lang="es-CL" dirty="0">
                <a:solidFill>
                  <a:srgbClr val="FFFF00"/>
                </a:solidFill>
              </a:rPr>
              <a:t>propio de la dinámica de sistemas complejos con inestabilidad dinámica gatillada por perturbaciones como sucede en la hoya hidrogeomorfológica en exploración. </a:t>
            </a:r>
            <a:endParaRPr lang="es-CL" dirty="0" smtClean="0">
              <a:solidFill>
                <a:srgbClr val="FFFF00"/>
              </a:solidFill>
            </a:endParaRPr>
          </a:p>
          <a:p>
            <a:pPr lvl="0" algn="just">
              <a:buFont typeface="Wingdings" panose="05000000000000000000" pitchFamily="2" charset="2"/>
              <a:buChar char="Ø"/>
            </a:pPr>
            <a:r>
              <a:rPr lang="es-CL" dirty="0" smtClean="0">
                <a:solidFill>
                  <a:srgbClr val="FFFF00"/>
                </a:solidFill>
              </a:rPr>
              <a:t>Los </a:t>
            </a:r>
            <a:r>
              <a:rPr lang="es-CL" dirty="0">
                <a:solidFill>
                  <a:srgbClr val="FFFF00"/>
                </a:solidFill>
              </a:rPr>
              <a:t>mayores valores porcentuales corresponden al rango </a:t>
            </a:r>
            <a:r>
              <a:rPr lang="es-CL" dirty="0" smtClean="0">
                <a:solidFill>
                  <a:srgbClr val="FFFF00"/>
                </a:solidFill>
              </a:rPr>
              <a:t>de </a:t>
            </a:r>
            <a:r>
              <a:rPr lang="es-CL" dirty="0">
                <a:solidFill>
                  <a:srgbClr val="FFFF00"/>
                </a:solidFill>
              </a:rPr>
              <a:t>fragilidad media y con marcada acumulación de valores en los rangos </a:t>
            </a:r>
            <a:r>
              <a:rPr lang="es-CL" dirty="0" smtClean="0">
                <a:solidFill>
                  <a:srgbClr val="FFFF00"/>
                </a:solidFill>
              </a:rPr>
              <a:t>de Fragilidad </a:t>
            </a:r>
            <a:r>
              <a:rPr lang="es-CL" dirty="0">
                <a:solidFill>
                  <a:srgbClr val="FFFF00"/>
                </a:solidFill>
              </a:rPr>
              <a:t>Baja a </a:t>
            </a:r>
            <a:r>
              <a:rPr lang="es-CL" dirty="0" smtClean="0">
                <a:solidFill>
                  <a:srgbClr val="FFFF00"/>
                </a:solidFill>
              </a:rPr>
              <a:t>Media. Los </a:t>
            </a:r>
            <a:r>
              <a:rPr lang="es-CL" dirty="0">
                <a:solidFill>
                  <a:srgbClr val="FFFF00"/>
                </a:solidFill>
              </a:rPr>
              <a:t>extremos, esto es, los rangos de valores de fragilidad muy baja </a:t>
            </a:r>
            <a:r>
              <a:rPr lang="es-CL" dirty="0" smtClean="0">
                <a:solidFill>
                  <a:srgbClr val="FFFF00"/>
                </a:solidFill>
              </a:rPr>
              <a:t>y </a:t>
            </a:r>
            <a:r>
              <a:rPr lang="es-CL" dirty="0">
                <a:solidFill>
                  <a:srgbClr val="FFFF00"/>
                </a:solidFill>
              </a:rPr>
              <a:t>muy alta </a:t>
            </a:r>
            <a:r>
              <a:rPr lang="es-CL" dirty="0" smtClean="0">
                <a:solidFill>
                  <a:srgbClr val="FFFF00"/>
                </a:solidFill>
              </a:rPr>
              <a:t>alcanzan </a:t>
            </a:r>
            <a:r>
              <a:rPr lang="es-CL" dirty="0">
                <a:solidFill>
                  <a:srgbClr val="FFFF00"/>
                </a:solidFill>
              </a:rPr>
              <a:t>menos del 20 % de ocurrencia.</a:t>
            </a:r>
          </a:p>
          <a:p>
            <a:endParaRPr lang="es-CL" dirty="0"/>
          </a:p>
        </p:txBody>
      </p:sp>
      <p:pic>
        <p:nvPicPr>
          <p:cNvPr id="7" name="Picture 3" descr="F:\terreno 04092014\Terreno 3\20141113_11494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196752"/>
            <a:ext cx="4480499"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terreno 04092014\Terreno 3\20141113_1214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789040"/>
            <a:ext cx="4490592" cy="248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796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 y="2358256"/>
            <a:ext cx="9121552" cy="478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427348" y="6154042"/>
            <a:ext cx="8244408" cy="707886"/>
          </a:xfrm>
          <a:prstGeom prst="rect">
            <a:avLst/>
          </a:prstGeom>
        </p:spPr>
        <p:txBody>
          <a:bodyPr wrap="square">
            <a:spAutoFit/>
          </a:bodyPr>
          <a:lstStyle/>
          <a:p>
            <a:pPr algn="ctr"/>
            <a:r>
              <a:rPr lang="es-GT" sz="4000" b="1" dirty="0" smtClean="0">
                <a:solidFill>
                  <a:srgbClr val="FFFF00"/>
                </a:solidFill>
              </a:rPr>
              <a:t>Imagen FASAT C - Peñuelas</a:t>
            </a:r>
            <a:endParaRPr lang="es-CL" sz="4000" b="1" dirty="0">
              <a:solidFill>
                <a:srgbClr val="FFFF00"/>
              </a:solidFill>
            </a:endParaRPr>
          </a:p>
        </p:txBody>
      </p:sp>
      <p:sp>
        <p:nvSpPr>
          <p:cNvPr id="2" name="1 Rectángulo"/>
          <p:cNvSpPr/>
          <p:nvPr/>
        </p:nvSpPr>
        <p:spPr>
          <a:xfrm>
            <a:off x="0" y="49932"/>
            <a:ext cx="9099104" cy="2308324"/>
          </a:xfrm>
          <a:prstGeom prst="rect">
            <a:avLst/>
          </a:prstGeom>
        </p:spPr>
        <p:txBody>
          <a:bodyPr wrap="square">
            <a:spAutoFit/>
          </a:bodyPr>
          <a:lstStyle/>
          <a:p>
            <a:pPr marL="265113" indent="-265113" algn="just">
              <a:buFont typeface="Wingdings" panose="05000000000000000000" pitchFamily="2" charset="2"/>
              <a:buChar char="Ø"/>
            </a:pPr>
            <a:r>
              <a:rPr lang="es-CL" dirty="0">
                <a:solidFill>
                  <a:srgbClr val="FFFF00"/>
                </a:solidFill>
              </a:rPr>
              <a:t>Se encuentra en la región de Valparaíso en Chile. Fue declarada área protegida en el año 1952 con el fin de proteger a la cuenca tributaria Lago Peñuelas, construido a fines del siglo XIX y comienzos del XX. (entre los años 1895 y 1900) en el gobierno de Federico </a:t>
            </a:r>
            <a:r>
              <a:rPr lang="es-CL" dirty="0" err="1">
                <a:solidFill>
                  <a:srgbClr val="FFFF00"/>
                </a:solidFill>
              </a:rPr>
              <a:t>Erràzuriz</a:t>
            </a:r>
            <a:r>
              <a:rPr lang="es-CL" dirty="0">
                <a:solidFill>
                  <a:srgbClr val="FFFF00"/>
                </a:solidFill>
              </a:rPr>
              <a:t> </a:t>
            </a:r>
            <a:r>
              <a:rPr lang="es-CL" dirty="0" err="1">
                <a:solidFill>
                  <a:srgbClr val="FFFF00"/>
                </a:solidFill>
              </a:rPr>
              <a:t>Echaurren</a:t>
            </a:r>
            <a:r>
              <a:rPr lang="es-CL" dirty="0">
                <a:solidFill>
                  <a:srgbClr val="FFFF00"/>
                </a:solidFill>
              </a:rPr>
              <a:t>, cuyo objetivo principal fue abastecer de agua potable los sectores altos de las ciudades de Valparaíso y Viña del Mar, en especial en los meses de verano, distantes unos 30 kilómetros al oeste. Ubicado a un costado de la ruta 68 que une Santiago con Valparaíso y Viña del Mar,  proporcionando un fácil acceso a él, y a la reserva en sí, tiene una extensión de 9260 hectáreas. </a:t>
            </a:r>
          </a:p>
        </p:txBody>
      </p:sp>
    </p:spTree>
    <p:extLst>
      <p:ext uri="{BB962C8B-B14F-4D97-AF65-F5344CB8AC3E}">
        <p14:creationId xmlns:p14="http://schemas.microsoft.com/office/powerpoint/2010/main" val="7059963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b="1" dirty="0" smtClean="0">
                <a:solidFill>
                  <a:srgbClr val="FF0000"/>
                </a:solidFill>
              </a:rPr>
              <a:t>Conclusiones - Guatemala </a:t>
            </a:r>
            <a:endParaRPr lang="es-CL" b="1" dirty="0">
              <a:solidFill>
                <a:srgbClr val="FF0000"/>
              </a:solidFill>
            </a:endParaRPr>
          </a:p>
        </p:txBody>
      </p:sp>
      <p:sp>
        <p:nvSpPr>
          <p:cNvPr id="3" name="2 Marcador de contenido"/>
          <p:cNvSpPr>
            <a:spLocks noGrp="1"/>
          </p:cNvSpPr>
          <p:nvPr>
            <p:ph idx="1"/>
          </p:nvPr>
        </p:nvSpPr>
        <p:spPr>
          <a:xfrm>
            <a:off x="457200" y="1600200"/>
            <a:ext cx="8229600" cy="4997152"/>
          </a:xfrm>
        </p:spPr>
        <p:txBody>
          <a:bodyPr>
            <a:normAutofit fontScale="62500" lnSpcReduction="20000"/>
          </a:bodyPr>
          <a:lstStyle/>
          <a:p>
            <a:pPr lvl="0" algn="just">
              <a:buFont typeface="Wingdings" panose="05000000000000000000" pitchFamily="2" charset="2"/>
              <a:buChar char="Ø"/>
            </a:pPr>
            <a:r>
              <a:rPr lang="es-CL" sz="3800" dirty="0">
                <a:solidFill>
                  <a:srgbClr val="FFFF00"/>
                </a:solidFill>
              </a:rPr>
              <a:t>En el Lago Amatitlán ha aumentado la fragilidad, por causa de no existir un plan de manejo, pues no está en una categoría de conservación.</a:t>
            </a:r>
          </a:p>
          <a:p>
            <a:pPr lvl="0" algn="just">
              <a:buFont typeface="Wingdings" panose="05000000000000000000" pitchFamily="2" charset="2"/>
              <a:buChar char="Ø"/>
            </a:pPr>
            <a:r>
              <a:rPr lang="es-CL" sz="3800" dirty="0">
                <a:solidFill>
                  <a:srgbClr val="FFFF00"/>
                </a:solidFill>
              </a:rPr>
              <a:t>Se determinó que los ecosistemas de la cuenca del lago de Amatitlán tiene un deterioro en lo que respecta al recurso suelo y vegetación con un porcentaje de área de alto a muy alto en fragilidad ambiental.</a:t>
            </a:r>
          </a:p>
          <a:p>
            <a:pPr lvl="0" algn="just">
              <a:buFont typeface="Wingdings" panose="05000000000000000000" pitchFamily="2" charset="2"/>
              <a:buChar char="Ø"/>
            </a:pPr>
            <a:r>
              <a:rPr lang="es-CL" sz="3800" dirty="0">
                <a:solidFill>
                  <a:srgbClr val="FFFF00"/>
                </a:solidFill>
              </a:rPr>
              <a:t>Los niveles altos de erosión y el crecimiento urbanístico son los factores que influyen en mayor cantidad al deterioro ambiental dentro de la cuenca. </a:t>
            </a:r>
            <a:endParaRPr lang="es-CL" sz="3800" dirty="0" smtClean="0">
              <a:solidFill>
                <a:srgbClr val="FFFF00"/>
              </a:solidFill>
            </a:endParaRPr>
          </a:p>
          <a:p>
            <a:pPr lvl="0" algn="just">
              <a:buFont typeface="Wingdings" panose="05000000000000000000" pitchFamily="2" charset="2"/>
              <a:buChar char="Ø"/>
            </a:pPr>
            <a:r>
              <a:rPr lang="es-CL" sz="3800" dirty="0" smtClean="0">
                <a:solidFill>
                  <a:srgbClr val="FFFF00"/>
                </a:solidFill>
              </a:rPr>
              <a:t>Se </a:t>
            </a:r>
            <a:r>
              <a:rPr lang="es-CL" sz="3800" dirty="0">
                <a:solidFill>
                  <a:srgbClr val="FFFF00"/>
                </a:solidFill>
              </a:rPr>
              <a:t>determinó que las áreas con mayor erosión son el cauce del río Villa Lobos y sus tributarios, desde el complejo de puentes hasta su desembocadura, cantera el Carmen (ubicada entre </a:t>
            </a:r>
            <a:r>
              <a:rPr lang="es-CL" sz="3800" dirty="0" err="1">
                <a:solidFill>
                  <a:srgbClr val="FFFF00"/>
                </a:solidFill>
              </a:rPr>
              <a:t>Peronia</a:t>
            </a:r>
            <a:r>
              <a:rPr lang="es-CL" sz="3800" dirty="0">
                <a:solidFill>
                  <a:srgbClr val="FFFF00"/>
                </a:solidFill>
              </a:rPr>
              <a:t> y </a:t>
            </a:r>
            <a:r>
              <a:rPr lang="es-CL" sz="3800" dirty="0" err="1">
                <a:solidFill>
                  <a:srgbClr val="FFFF00"/>
                </a:solidFill>
              </a:rPr>
              <a:t>Barcenas</a:t>
            </a:r>
            <a:r>
              <a:rPr lang="es-CL" sz="3800" dirty="0">
                <a:solidFill>
                  <a:srgbClr val="FFFF00"/>
                </a:solidFill>
              </a:rPr>
              <a:t>, Villa Nueva). Y las áreas de mayor crecimiento urbano son La Ciudad de Guatemala, Mixco, Villa Nueva, San Miguel </a:t>
            </a:r>
            <a:r>
              <a:rPr lang="es-CL" sz="3800" dirty="0" err="1">
                <a:solidFill>
                  <a:srgbClr val="FFFF00"/>
                </a:solidFill>
              </a:rPr>
              <a:t>Petapa</a:t>
            </a:r>
            <a:r>
              <a:rPr lang="es-CL" sz="3800" dirty="0">
                <a:solidFill>
                  <a:srgbClr val="FFFF00"/>
                </a:solidFill>
              </a:rPr>
              <a:t> y Amatitlán. </a:t>
            </a:r>
          </a:p>
          <a:p>
            <a:endParaRPr lang="es-CL" dirty="0"/>
          </a:p>
        </p:txBody>
      </p:sp>
    </p:spTree>
    <p:extLst>
      <p:ext uri="{BB962C8B-B14F-4D97-AF65-F5344CB8AC3E}">
        <p14:creationId xmlns:p14="http://schemas.microsoft.com/office/powerpoint/2010/main" val="5324052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850106"/>
          </a:xfrm>
        </p:spPr>
        <p:txBody>
          <a:bodyPr/>
          <a:lstStyle/>
          <a:p>
            <a:r>
              <a:rPr lang="es-CL" b="1" dirty="0" smtClean="0">
                <a:solidFill>
                  <a:srgbClr val="FF0000"/>
                </a:solidFill>
              </a:rPr>
              <a:t>Conclusiones - Guatemala </a:t>
            </a:r>
            <a:endParaRPr lang="es-CL" b="1" dirty="0">
              <a:solidFill>
                <a:srgbClr val="FF0000"/>
              </a:solidFill>
            </a:endParaRPr>
          </a:p>
        </p:txBody>
      </p:sp>
      <p:sp>
        <p:nvSpPr>
          <p:cNvPr id="3" name="2 Marcador de contenido"/>
          <p:cNvSpPr>
            <a:spLocks noGrp="1"/>
          </p:cNvSpPr>
          <p:nvPr>
            <p:ph idx="1"/>
          </p:nvPr>
        </p:nvSpPr>
        <p:spPr>
          <a:xfrm>
            <a:off x="457200" y="980728"/>
            <a:ext cx="8229600" cy="5877272"/>
          </a:xfrm>
        </p:spPr>
        <p:txBody>
          <a:bodyPr>
            <a:normAutofit fontScale="70000" lnSpcReduction="20000"/>
          </a:bodyPr>
          <a:lstStyle/>
          <a:p>
            <a:pPr lvl="0" algn="just">
              <a:buFont typeface="Wingdings" panose="05000000000000000000" pitchFamily="2" charset="2"/>
              <a:buChar char="Ø"/>
            </a:pPr>
            <a:r>
              <a:rPr lang="es-CL" sz="4200" dirty="0" smtClean="0">
                <a:solidFill>
                  <a:srgbClr val="FFFF00"/>
                </a:solidFill>
              </a:rPr>
              <a:t>La </a:t>
            </a:r>
            <a:r>
              <a:rPr lang="es-CL" sz="4200" dirty="0">
                <a:solidFill>
                  <a:srgbClr val="FFFF00"/>
                </a:solidFill>
              </a:rPr>
              <a:t>clasificación del uso del suelo determino que el de mayor crecimiento fue el suelo con infraestructura con una expansión mayor al 100% en  20 años no así,  el suelo con cobertura vegetal y agua y el suelo agrícola. </a:t>
            </a:r>
            <a:endParaRPr lang="es-CL" sz="4200" dirty="0" smtClean="0">
              <a:solidFill>
                <a:srgbClr val="FFFF00"/>
              </a:solidFill>
            </a:endParaRPr>
          </a:p>
          <a:p>
            <a:pPr lvl="0" algn="just">
              <a:buFont typeface="Wingdings" panose="05000000000000000000" pitchFamily="2" charset="2"/>
              <a:buChar char="Ø"/>
            </a:pPr>
            <a:r>
              <a:rPr lang="es-CL" sz="4200" dirty="0" smtClean="0">
                <a:solidFill>
                  <a:srgbClr val="FFFF00"/>
                </a:solidFill>
              </a:rPr>
              <a:t>Finalmente </a:t>
            </a:r>
            <a:r>
              <a:rPr lang="es-CL" sz="4200" dirty="0">
                <a:solidFill>
                  <a:srgbClr val="FFFF00"/>
                </a:solidFill>
              </a:rPr>
              <a:t>se pudo apreciar y comprobar la tendencia de degradación del Lago de Amatitlán que es alta a muy alta, más aún se tiene presente que la expansión de la mancha urbanística del área metropolitana siga creciendo aceleradamente hacia el Lago de Amatitlán, de tal manera, que el balance de esta degradación sería crear áreas protegidas y mitigar la inmigración al área Metropolitana, específicamente hacia el sur o Lago de Amatitlán.</a:t>
            </a:r>
          </a:p>
          <a:p>
            <a:pPr algn="just"/>
            <a:endParaRPr lang="es-CL" dirty="0"/>
          </a:p>
        </p:txBody>
      </p:sp>
    </p:spTree>
    <p:extLst>
      <p:ext uri="{BB962C8B-B14F-4D97-AF65-F5344CB8AC3E}">
        <p14:creationId xmlns:p14="http://schemas.microsoft.com/office/powerpoint/2010/main" val="24964982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L" b="1" dirty="0" smtClean="0">
                <a:solidFill>
                  <a:srgbClr val="FF0000"/>
                </a:solidFill>
              </a:rPr>
              <a:t>RECOMENDACIONES</a:t>
            </a:r>
            <a:endParaRPr lang="es-CL" dirty="0">
              <a:solidFill>
                <a:srgbClr val="FF0000"/>
              </a:solidFill>
            </a:endParaRPr>
          </a:p>
        </p:txBody>
      </p:sp>
      <p:sp>
        <p:nvSpPr>
          <p:cNvPr id="3" name="2 Marcador de contenido"/>
          <p:cNvSpPr>
            <a:spLocks noGrp="1"/>
          </p:cNvSpPr>
          <p:nvPr>
            <p:ph sz="half" idx="1"/>
          </p:nvPr>
        </p:nvSpPr>
        <p:spPr>
          <a:xfrm>
            <a:off x="251520" y="1412776"/>
            <a:ext cx="4038600" cy="5229200"/>
          </a:xfrm>
        </p:spPr>
        <p:txBody>
          <a:bodyPr>
            <a:normAutofit fontScale="25000" lnSpcReduction="20000"/>
          </a:bodyPr>
          <a:lstStyle/>
          <a:p>
            <a:r>
              <a:rPr lang="es-CL" dirty="0"/>
              <a:t> </a:t>
            </a:r>
          </a:p>
          <a:p>
            <a:pPr algn="just">
              <a:buFont typeface="Wingdings" panose="05000000000000000000" pitchFamily="2" charset="2"/>
              <a:buChar char="Ø"/>
            </a:pPr>
            <a:r>
              <a:rPr lang="es-CL" sz="8800" dirty="0">
                <a:solidFill>
                  <a:srgbClr val="FFFF00"/>
                </a:solidFill>
              </a:rPr>
              <a:t>Para el Lago Peñuelas en Chile, se recomienda continuar con las políticas de conservación, en la categoría de Reserva Nacional, potenciando aún más los planes de manejo del área. </a:t>
            </a:r>
            <a:endParaRPr lang="es-CL" sz="8800" dirty="0" smtClean="0">
              <a:solidFill>
                <a:srgbClr val="FFFF00"/>
              </a:solidFill>
            </a:endParaRPr>
          </a:p>
          <a:p>
            <a:pPr algn="just">
              <a:buFont typeface="Wingdings" panose="05000000000000000000" pitchFamily="2" charset="2"/>
              <a:buChar char="Ø"/>
            </a:pPr>
            <a:r>
              <a:rPr lang="es-CL" sz="8800" dirty="0" smtClean="0">
                <a:solidFill>
                  <a:srgbClr val="FFFF00"/>
                </a:solidFill>
              </a:rPr>
              <a:t>Los </a:t>
            </a:r>
            <a:r>
              <a:rPr lang="es-CL" sz="8800" dirty="0">
                <a:solidFill>
                  <a:srgbClr val="FFFF00"/>
                </a:solidFill>
              </a:rPr>
              <a:t>mapas desarrollados en este proyecto, permiten identificar en qué lugar de la cuenca hidrogeomorfológica deberían prestar mayor atención y cuales sectores han sido menos deteriorados en el tiempo. </a:t>
            </a:r>
          </a:p>
          <a:p>
            <a:pPr marL="0" indent="0">
              <a:buNone/>
            </a:pPr>
            <a:r>
              <a:rPr lang="es-CL" sz="7200" dirty="0"/>
              <a:t> </a:t>
            </a:r>
          </a:p>
          <a:p>
            <a:endParaRPr lang="es-CL" dirty="0"/>
          </a:p>
        </p:txBody>
      </p:sp>
      <p:pic>
        <p:nvPicPr>
          <p:cNvPr id="9" name="Picture 2" descr="D:\IPGH\Proyecto Ch- Gua\terreno 04092014\Terreno 1\P6260210.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916832"/>
            <a:ext cx="4512501"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5384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txBody>
          <a:bodyPr/>
          <a:lstStyle/>
          <a:p>
            <a:r>
              <a:rPr lang="es-CL" b="1" dirty="0">
                <a:solidFill>
                  <a:srgbClr val="FF0000"/>
                </a:solidFill>
              </a:rPr>
              <a:t>RECOMENDACIONES</a:t>
            </a:r>
            <a:endParaRPr lang="es-CL" dirty="0"/>
          </a:p>
        </p:txBody>
      </p:sp>
      <p:sp>
        <p:nvSpPr>
          <p:cNvPr id="3" name="2 Marcador de contenido"/>
          <p:cNvSpPr>
            <a:spLocks noGrp="1"/>
          </p:cNvSpPr>
          <p:nvPr>
            <p:ph idx="1"/>
          </p:nvPr>
        </p:nvSpPr>
        <p:spPr>
          <a:xfrm>
            <a:off x="467544" y="1340768"/>
            <a:ext cx="8229600" cy="4968552"/>
          </a:xfrm>
        </p:spPr>
        <p:txBody>
          <a:bodyPr>
            <a:noAutofit/>
          </a:bodyPr>
          <a:lstStyle/>
          <a:p>
            <a:pPr algn="just">
              <a:buFont typeface="Wingdings" panose="05000000000000000000" pitchFamily="2" charset="2"/>
              <a:buChar char="Ø"/>
            </a:pPr>
            <a:r>
              <a:rPr lang="es-CL" sz="2000" dirty="0">
                <a:solidFill>
                  <a:srgbClr val="FFFF00"/>
                </a:solidFill>
              </a:rPr>
              <a:t>Para el caso del Lago Amatitlán en Guatemala, se </a:t>
            </a:r>
            <a:r>
              <a:rPr lang="es-CL" sz="2000" dirty="0" smtClean="0">
                <a:solidFill>
                  <a:srgbClr val="FFFF00"/>
                </a:solidFill>
              </a:rPr>
              <a:t>concluyo </a:t>
            </a:r>
            <a:r>
              <a:rPr lang="es-CL" sz="2000" dirty="0">
                <a:solidFill>
                  <a:srgbClr val="FFFF00"/>
                </a:solidFill>
              </a:rPr>
              <a:t>que es la cuenca hidrogeomorfológica más afectada de las dos en estudio. Por lo que se recomienda lo siguiente: </a:t>
            </a:r>
          </a:p>
          <a:p>
            <a:pPr algn="just">
              <a:buFont typeface="Wingdings" panose="05000000000000000000" pitchFamily="2" charset="2"/>
              <a:buChar char="Ø"/>
            </a:pPr>
            <a:r>
              <a:rPr lang="es-CL" sz="2000" dirty="0" smtClean="0">
                <a:solidFill>
                  <a:srgbClr val="FFFF00"/>
                </a:solidFill>
              </a:rPr>
              <a:t>Las </a:t>
            </a:r>
            <a:r>
              <a:rPr lang="es-CL" sz="2000" dirty="0">
                <a:solidFill>
                  <a:srgbClr val="FFFF00"/>
                </a:solidFill>
              </a:rPr>
              <a:t>áreas ociosas y no protegidas es de urgencia protegerlas o en el peor de los casos convertirlas como zonas de amortiguamiento.</a:t>
            </a:r>
          </a:p>
          <a:p>
            <a:pPr algn="just">
              <a:buFont typeface="Wingdings" panose="05000000000000000000" pitchFamily="2" charset="2"/>
              <a:buChar char="Ø"/>
            </a:pPr>
            <a:r>
              <a:rPr lang="es-CL" sz="2000" dirty="0" smtClean="0">
                <a:solidFill>
                  <a:srgbClr val="FFFF00"/>
                </a:solidFill>
              </a:rPr>
              <a:t>Promover </a:t>
            </a:r>
            <a:r>
              <a:rPr lang="es-CL" sz="2000" dirty="0">
                <a:solidFill>
                  <a:srgbClr val="FFFF00"/>
                </a:solidFill>
              </a:rPr>
              <a:t>las medidas de mitigación que coadyuven la Gestión Integral de los Recursos Hídricos con carácter de observancia general y participativa, en todos los sectores que componen la Cuenca del Lago de Amatitlán (desde el gobierno, pasando por municipalidades, iniciativa privada hasta el ciudadano que debe aportar su voluntad, conciencia y ética ambiental). </a:t>
            </a:r>
          </a:p>
          <a:p>
            <a:pPr algn="just">
              <a:buFont typeface="Wingdings" panose="05000000000000000000" pitchFamily="2" charset="2"/>
              <a:buChar char="Ø"/>
            </a:pPr>
            <a:r>
              <a:rPr lang="es-CL" sz="2000" dirty="0" smtClean="0">
                <a:solidFill>
                  <a:srgbClr val="FFFF00"/>
                </a:solidFill>
              </a:rPr>
              <a:t>Aplicación </a:t>
            </a:r>
            <a:r>
              <a:rPr lang="es-CL" sz="2000" dirty="0">
                <a:solidFill>
                  <a:srgbClr val="FFFF00"/>
                </a:solidFill>
              </a:rPr>
              <a:t>del Reglamento Único de la Construcción, donde las municipalidades deben regirse por </a:t>
            </a:r>
            <a:r>
              <a:rPr lang="es-CL" sz="2000" dirty="0" smtClean="0">
                <a:solidFill>
                  <a:srgbClr val="FFFF00"/>
                </a:solidFill>
              </a:rPr>
              <a:t>ese </a:t>
            </a:r>
            <a:r>
              <a:rPr lang="es-CL" sz="2000" dirty="0">
                <a:solidFill>
                  <a:srgbClr val="FFFF00"/>
                </a:solidFill>
              </a:rPr>
              <a:t>reglamento, dando licencias de construcción en función del ordenamiento territorial</a:t>
            </a:r>
            <a:r>
              <a:rPr lang="es-CL" sz="2000" dirty="0" smtClean="0">
                <a:solidFill>
                  <a:srgbClr val="FFFF00"/>
                </a:solidFill>
              </a:rPr>
              <a:t>.</a:t>
            </a:r>
          </a:p>
          <a:p>
            <a:pPr algn="just">
              <a:buFont typeface="Wingdings" panose="05000000000000000000" pitchFamily="2" charset="2"/>
              <a:buChar char="Ø"/>
            </a:pPr>
            <a:r>
              <a:rPr lang="es-CL" sz="2000" dirty="0">
                <a:solidFill>
                  <a:srgbClr val="FFFF00"/>
                </a:solidFill>
              </a:rPr>
              <a:t>Apropiamiento municipal y comunitario del Ordenamiento Territorial en la cuenca del Lago de Amatitlán. </a:t>
            </a:r>
          </a:p>
          <a:p>
            <a:pPr algn="just"/>
            <a:endParaRPr lang="es-CL" sz="1800" dirty="0"/>
          </a:p>
          <a:p>
            <a:pPr marL="0" indent="0" algn="just">
              <a:buNone/>
            </a:pPr>
            <a:r>
              <a:rPr lang="es-CL" sz="1800" dirty="0"/>
              <a:t> </a:t>
            </a:r>
          </a:p>
          <a:p>
            <a:endParaRPr lang="es-CL" sz="1800" dirty="0"/>
          </a:p>
        </p:txBody>
      </p:sp>
    </p:spTree>
    <p:extLst>
      <p:ext uri="{BB962C8B-B14F-4D97-AF65-F5344CB8AC3E}">
        <p14:creationId xmlns:p14="http://schemas.microsoft.com/office/powerpoint/2010/main" val="21897212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066130"/>
          </a:xfrm>
        </p:spPr>
        <p:txBody>
          <a:bodyPr/>
          <a:lstStyle/>
          <a:p>
            <a:r>
              <a:rPr lang="es-CL" b="1" dirty="0">
                <a:solidFill>
                  <a:srgbClr val="FF0000"/>
                </a:solidFill>
              </a:rPr>
              <a:t>RECOMENDACIONES</a:t>
            </a:r>
            <a:endParaRPr lang="es-CL" dirty="0"/>
          </a:p>
        </p:txBody>
      </p:sp>
      <p:sp>
        <p:nvSpPr>
          <p:cNvPr id="3" name="2 Marcador de contenido"/>
          <p:cNvSpPr>
            <a:spLocks noGrp="1"/>
          </p:cNvSpPr>
          <p:nvPr>
            <p:ph idx="1"/>
          </p:nvPr>
        </p:nvSpPr>
        <p:spPr>
          <a:xfrm>
            <a:off x="467544" y="1484784"/>
            <a:ext cx="8229600" cy="4925144"/>
          </a:xfrm>
        </p:spPr>
        <p:txBody>
          <a:bodyPr>
            <a:noAutofit/>
          </a:bodyPr>
          <a:lstStyle/>
          <a:p>
            <a:pPr algn="just">
              <a:buFont typeface="Wingdings" panose="05000000000000000000" pitchFamily="2" charset="2"/>
              <a:buChar char="Ø"/>
            </a:pPr>
            <a:r>
              <a:rPr lang="es-CL" sz="1800" dirty="0" smtClean="0">
                <a:solidFill>
                  <a:srgbClr val="FFFF00"/>
                </a:solidFill>
              </a:rPr>
              <a:t>Declarar </a:t>
            </a:r>
            <a:r>
              <a:rPr lang="es-CL" sz="1800" dirty="0">
                <a:solidFill>
                  <a:srgbClr val="FFFF00"/>
                </a:solidFill>
              </a:rPr>
              <a:t>Zona de Alto Riesgo las áreas de alta y muy alta fragilidad ambiental en la Cuenca del Lago de Amatitlán, es decir a 100 metros a partir del centro del río Villa lobos a la altura del complejo de puentes hasta la desembocadura. </a:t>
            </a:r>
          </a:p>
          <a:p>
            <a:pPr algn="just">
              <a:buFont typeface="Wingdings" panose="05000000000000000000" pitchFamily="2" charset="2"/>
              <a:buChar char="Ø"/>
            </a:pPr>
            <a:r>
              <a:rPr lang="es-CL" sz="1800" dirty="0" smtClean="0">
                <a:solidFill>
                  <a:srgbClr val="FFFF00"/>
                </a:solidFill>
              </a:rPr>
              <a:t>Educar </a:t>
            </a:r>
            <a:r>
              <a:rPr lang="es-CL" sz="1800" dirty="0">
                <a:solidFill>
                  <a:srgbClr val="FFFF00"/>
                </a:solidFill>
              </a:rPr>
              <a:t>y concientizar a la ciudanía desde el punto de vista Sanitaria y Ambiental para mitigar la fragilidad Ambiental en la cuenca del Lago de Amatitlán.</a:t>
            </a:r>
          </a:p>
          <a:p>
            <a:pPr algn="just">
              <a:buFont typeface="Wingdings" panose="05000000000000000000" pitchFamily="2" charset="2"/>
              <a:buChar char="Ø"/>
            </a:pPr>
            <a:r>
              <a:rPr lang="es-CL" sz="1800" dirty="0" smtClean="0">
                <a:solidFill>
                  <a:srgbClr val="FFFF00"/>
                </a:solidFill>
              </a:rPr>
              <a:t>Aplicando </a:t>
            </a:r>
            <a:r>
              <a:rPr lang="es-CL" sz="1800" dirty="0">
                <a:solidFill>
                  <a:srgbClr val="FFFF00"/>
                </a:solidFill>
              </a:rPr>
              <a:t>la ley de educación Ambiental (2010) se deben desarrollar y/o fortalecer programas de educación formal, informal y no formal, las cuales incluyen:</a:t>
            </a:r>
          </a:p>
          <a:p>
            <a:pPr lvl="1" algn="just">
              <a:buFont typeface="+mj-lt"/>
              <a:buAutoNum type="alphaLcParenR"/>
            </a:pPr>
            <a:r>
              <a:rPr lang="es-CL" sz="1800" dirty="0" smtClean="0">
                <a:solidFill>
                  <a:srgbClr val="FFFF00"/>
                </a:solidFill>
              </a:rPr>
              <a:t>Campañas </a:t>
            </a:r>
            <a:r>
              <a:rPr lang="es-CL" sz="1800" dirty="0">
                <a:solidFill>
                  <a:srgbClr val="FFFF00"/>
                </a:solidFill>
              </a:rPr>
              <a:t>de concientización ambiental </a:t>
            </a:r>
          </a:p>
          <a:p>
            <a:pPr lvl="1" algn="just">
              <a:buFont typeface="+mj-lt"/>
              <a:buAutoNum type="alphaLcParenR"/>
            </a:pPr>
            <a:r>
              <a:rPr lang="es-CL" sz="1800" dirty="0" smtClean="0">
                <a:solidFill>
                  <a:srgbClr val="FFFF00"/>
                </a:solidFill>
              </a:rPr>
              <a:t>Capacitación </a:t>
            </a:r>
            <a:r>
              <a:rPr lang="es-CL" sz="1800" dirty="0">
                <a:solidFill>
                  <a:srgbClr val="FFFF00"/>
                </a:solidFill>
              </a:rPr>
              <a:t>Docente</a:t>
            </a:r>
          </a:p>
          <a:p>
            <a:pPr lvl="1" algn="just">
              <a:buFont typeface="+mj-lt"/>
              <a:buAutoNum type="alphaLcParenR"/>
            </a:pPr>
            <a:r>
              <a:rPr lang="es-CL" sz="1800" dirty="0" smtClean="0">
                <a:solidFill>
                  <a:srgbClr val="FFFF00"/>
                </a:solidFill>
              </a:rPr>
              <a:t>Fortalecer </a:t>
            </a:r>
            <a:r>
              <a:rPr lang="es-CL" sz="1800" dirty="0">
                <a:solidFill>
                  <a:srgbClr val="FFFF00"/>
                </a:solidFill>
              </a:rPr>
              <a:t>los programas dirigidos al sector escolar: ECO-Cine, Reciclaje Escolar, además utilizando diferentes medios de comunicación como la radio, Tv, internet, redes sociales, etc.  </a:t>
            </a:r>
          </a:p>
          <a:p>
            <a:pPr lvl="1" algn="just">
              <a:buFont typeface="+mj-lt"/>
              <a:buAutoNum type="alphaLcParenR"/>
            </a:pPr>
            <a:r>
              <a:rPr lang="es-CL" sz="1800" dirty="0" smtClean="0">
                <a:solidFill>
                  <a:srgbClr val="FFFF00"/>
                </a:solidFill>
              </a:rPr>
              <a:t>Capacitación </a:t>
            </a:r>
            <a:r>
              <a:rPr lang="es-CL" sz="1800" dirty="0">
                <a:solidFill>
                  <a:srgbClr val="FFFF00"/>
                </a:solidFill>
              </a:rPr>
              <a:t>Comunitaria para promover la gestión y el desarrollo local.</a:t>
            </a:r>
          </a:p>
          <a:p>
            <a:pPr>
              <a:buFont typeface="+mj-lt"/>
              <a:buAutoNum type="alphaLcParenR"/>
            </a:pPr>
            <a:endParaRPr lang="es-CL" sz="1800" dirty="0"/>
          </a:p>
        </p:txBody>
      </p:sp>
    </p:spTree>
    <p:extLst>
      <p:ext uri="{BB962C8B-B14F-4D97-AF65-F5344CB8AC3E}">
        <p14:creationId xmlns:p14="http://schemas.microsoft.com/office/powerpoint/2010/main" val="38599792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79712" y="3266277"/>
            <a:ext cx="4577728" cy="923330"/>
          </a:xfrm>
          <a:prstGeom prst="rect">
            <a:avLst/>
          </a:prstGeom>
          <a:noFill/>
        </p:spPr>
        <p:txBody>
          <a:bodyPr wrap="none" lIns="91440" tIns="45720" rIns="91440" bIns="45720">
            <a:prstTxWarp prst="textArchUp">
              <a:avLst/>
            </a:prstTxWarp>
            <a:spAutoFit/>
          </a:bodyPr>
          <a:lstStyle/>
          <a:p>
            <a:pPr algn="ctr"/>
            <a:r>
              <a:rPr lang="es-ES" sz="8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Muchas gracias </a:t>
            </a:r>
            <a:endParaRPr lang="es-ES" sz="8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79110"/>
            <a:ext cx="3361949" cy="2478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F:\terreno 04092014\Terreno 3\20141113_1019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416" y="1"/>
            <a:ext cx="3536740" cy="2276872"/>
          </a:xfrm>
          <a:prstGeom prst="rect">
            <a:avLst/>
          </a:prstGeom>
          <a:noFill/>
          <a:extLst>
            <a:ext uri="{909E8E84-426E-40DD-AFC4-6F175D3DCCD1}">
              <a14:hiddenFill xmlns:a14="http://schemas.microsoft.com/office/drawing/2010/main">
                <a:solidFill>
                  <a:srgbClr val="FFFFFF"/>
                </a:solidFill>
              </a14:hiddenFill>
            </a:ext>
          </a:extLst>
        </p:spPr>
      </p:pic>
      <p:pic>
        <p:nvPicPr>
          <p:cNvPr id="9" name="8 Imagen" descr="D:\IPGH\terreno 04092014\fotografias\DSC0048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7466"/>
            <a:ext cx="3448946" cy="2249407"/>
          </a:xfrm>
          <a:prstGeom prst="rect">
            <a:avLst/>
          </a:prstGeom>
          <a:noFill/>
          <a:ln>
            <a:noFill/>
          </a:ln>
        </p:spPr>
      </p:pic>
      <p:pic>
        <p:nvPicPr>
          <p:cNvPr id="8" name="7 Imagen" descr="D:\IPGH\terreno 04092014\Terreno 1\P626022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4080" y="1"/>
            <a:ext cx="3456384" cy="2276872"/>
          </a:xfrm>
          <a:prstGeom prst="rect">
            <a:avLst/>
          </a:prstGeom>
          <a:noFill/>
          <a:ln>
            <a:noFill/>
          </a:ln>
        </p:spPr>
      </p:pic>
      <p:pic>
        <p:nvPicPr>
          <p:cNvPr id="10" name="9 Imagen" descr="G:\Envio borrador de informe\delta.JPG"/>
          <p:cNvPicPr/>
          <p:nvPr/>
        </p:nvPicPr>
        <p:blipFill rotWithShape="1">
          <a:blip r:embed="rId6" cstate="print">
            <a:extLst>
              <a:ext uri="{28A0092B-C50C-407E-A947-70E740481C1C}">
                <a14:useLocalDpi xmlns:a14="http://schemas.microsoft.com/office/drawing/2010/main" val="0"/>
              </a:ext>
            </a:extLst>
          </a:blip>
          <a:srcRect r="16085" b="31967"/>
          <a:stretch/>
        </p:blipFill>
        <p:spPr bwMode="auto">
          <a:xfrm>
            <a:off x="5903775" y="4379109"/>
            <a:ext cx="3240225" cy="2478889"/>
          </a:xfrm>
          <a:prstGeom prst="rect">
            <a:avLst/>
          </a:prstGeom>
          <a:noFill/>
          <a:ln>
            <a:noFill/>
          </a:ln>
          <a:extLst>
            <a:ext uri="{53640926-AAD7-44D8-BBD7-CCE9431645EC}">
              <a14:shadowObscured xmlns:a14="http://schemas.microsoft.com/office/drawing/2010/main"/>
            </a:ext>
          </a:extLst>
        </p:spPr>
      </p:pic>
      <p:pic>
        <p:nvPicPr>
          <p:cNvPr id="11" name="10 Imagen"/>
          <p:cNvPicPr/>
          <p:nvPr/>
        </p:nvPicPr>
        <p:blipFill>
          <a:blip r:embed="rId7">
            <a:extLst>
              <a:ext uri="{28A0092B-C50C-407E-A947-70E740481C1C}">
                <a14:useLocalDpi xmlns:a14="http://schemas.microsoft.com/office/drawing/2010/main" val="0"/>
              </a:ext>
            </a:extLst>
          </a:blip>
          <a:srcRect/>
          <a:stretch>
            <a:fillRect/>
          </a:stretch>
        </p:blipFill>
        <p:spPr bwMode="auto">
          <a:xfrm>
            <a:off x="3037596" y="4379110"/>
            <a:ext cx="3262596" cy="2478889"/>
          </a:xfrm>
          <a:prstGeom prst="rect">
            <a:avLst/>
          </a:prstGeom>
          <a:noFill/>
        </p:spPr>
      </p:pic>
    </p:spTree>
    <p:extLst>
      <p:ext uri="{BB962C8B-B14F-4D97-AF65-F5344CB8AC3E}">
        <p14:creationId xmlns:p14="http://schemas.microsoft.com/office/powerpoint/2010/main" val="296506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116632"/>
            <a:ext cx="8229600" cy="504056"/>
          </a:xfrm>
        </p:spPr>
        <p:txBody>
          <a:bodyPr>
            <a:normAutofit fontScale="90000"/>
          </a:bodyPr>
          <a:lstStyle/>
          <a:p>
            <a:r>
              <a:rPr lang="es-CL" b="1" dirty="0">
                <a:solidFill>
                  <a:srgbClr val="FF0000"/>
                </a:solidFill>
              </a:rPr>
              <a:t>Lago Peñuelas</a:t>
            </a:r>
            <a:endParaRPr lang="es-ES" b="1" dirty="0">
              <a:solidFill>
                <a:srgbClr val="FF0000"/>
              </a:solidFill>
            </a:endParaRPr>
          </a:p>
        </p:txBody>
      </p:sp>
      <p:sp>
        <p:nvSpPr>
          <p:cNvPr id="4" name="3 Marcador de contenido"/>
          <p:cNvSpPr>
            <a:spLocks noGrp="1"/>
          </p:cNvSpPr>
          <p:nvPr>
            <p:ph idx="1"/>
          </p:nvPr>
        </p:nvSpPr>
        <p:spPr>
          <a:xfrm>
            <a:off x="251520" y="908720"/>
            <a:ext cx="8640960" cy="5832648"/>
          </a:xfrm>
        </p:spPr>
        <p:txBody>
          <a:bodyPr>
            <a:noAutofit/>
          </a:bodyPr>
          <a:lstStyle/>
          <a:p>
            <a:pPr algn="just">
              <a:buFont typeface="Wingdings" panose="05000000000000000000" pitchFamily="2" charset="2"/>
              <a:buChar char="Ø"/>
            </a:pPr>
            <a:r>
              <a:rPr lang="es-CL" sz="2400" dirty="0" smtClean="0">
                <a:solidFill>
                  <a:srgbClr val="FFFF00"/>
                </a:solidFill>
              </a:rPr>
              <a:t>En </a:t>
            </a:r>
            <a:r>
              <a:rPr lang="es-CL" sz="2400" dirty="0">
                <a:solidFill>
                  <a:srgbClr val="FFFF00"/>
                </a:solidFill>
              </a:rPr>
              <a:t>la actualidad es utilizado como embalse para producción de agua potable para la ciudad de Valparaíso, es alimentado básicamente por las precipitaciones de su cuenca aportante, mostrando grandes cambios en el volumen embalsado de una </a:t>
            </a:r>
            <a:r>
              <a:rPr lang="es-CL" sz="2400" dirty="0" smtClean="0">
                <a:solidFill>
                  <a:srgbClr val="FFFF00"/>
                </a:solidFill>
              </a:rPr>
              <a:t>estación seca a otra lluviosa.  Asimismo, se registran cambios de un año a otro, llegando en años secos a comprometer la decisión de prescindir de esta fuente por parte de las empresas sanitarias, las que deben recurrir a fuentes alternativas.</a:t>
            </a:r>
            <a:endParaRPr lang="es-ES" sz="2400" dirty="0" smtClean="0">
              <a:solidFill>
                <a:srgbClr val="FFFF00"/>
              </a:solidFill>
            </a:endParaRPr>
          </a:p>
          <a:p>
            <a:pPr algn="just">
              <a:buFont typeface="Wingdings" panose="05000000000000000000" pitchFamily="2" charset="2"/>
              <a:buChar char="Ø"/>
            </a:pPr>
            <a:endParaRPr lang="es-ES" sz="2400" dirty="0">
              <a:solidFill>
                <a:srgbClr val="FFFF00"/>
              </a:solidFill>
            </a:endParaRPr>
          </a:p>
          <a:p>
            <a:pPr algn="just">
              <a:buFont typeface="Wingdings" panose="05000000000000000000" pitchFamily="2" charset="2"/>
              <a:buChar char="Ø"/>
            </a:pPr>
            <a:r>
              <a:rPr lang="es-CL" sz="2400" dirty="0">
                <a:solidFill>
                  <a:srgbClr val="FFFF00"/>
                </a:solidFill>
              </a:rPr>
              <a:t>Debido a estas grandes variaciones estacionales e interanuales, se producen, por ejemplo, eventos críticos en que la disminución de volumen lleva asociado un aumento de las concentraciones de nutrientes, generando instancias en que el lago se acerca a un estado eutrófico, hecho perjudicial para el tratamiento posterior de las </a:t>
            </a:r>
            <a:r>
              <a:rPr lang="es-CL" sz="2400" dirty="0" smtClean="0">
                <a:solidFill>
                  <a:srgbClr val="FFFF00"/>
                </a:solidFill>
              </a:rPr>
              <a:t>aguas</a:t>
            </a:r>
            <a:endParaRPr lang="es-ES" sz="2400" dirty="0">
              <a:solidFill>
                <a:srgbClr val="FFFF00"/>
              </a:solidFill>
            </a:endParaRPr>
          </a:p>
        </p:txBody>
      </p:sp>
    </p:spTree>
    <p:extLst>
      <p:ext uri="{BB962C8B-B14F-4D97-AF65-F5344CB8AC3E}">
        <p14:creationId xmlns:p14="http://schemas.microsoft.com/office/powerpoint/2010/main" val="2802201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936104"/>
          </a:xfrm>
        </p:spPr>
        <p:txBody>
          <a:bodyPr/>
          <a:lstStyle/>
          <a:p>
            <a:r>
              <a:rPr lang="es-ES" b="1" dirty="0">
                <a:solidFill>
                  <a:srgbClr val="FF0000"/>
                </a:solidFill>
              </a:rPr>
              <a:t>Lago Peñuelas</a:t>
            </a:r>
          </a:p>
        </p:txBody>
      </p:sp>
      <p:sp>
        <p:nvSpPr>
          <p:cNvPr id="3" name="2 Marcador de contenido"/>
          <p:cNvSpPr>
            <a:spLocks noGrp="1"/>
          </p:cNvSpPr>
          <p:nvPr>
            <p:ph idx="1"/>
          </p:nvPr>
        </p:nvSpPr>
        <p:spPr>
          <a:xfrm>
            <a:off x="457200" y="1340768"/>
            <a:ext cx="8229600" cy="5256584"/>
          </a:xfrm>
        </p:spPr>
        <p:txBody>
          <a:bodyPr>
            <a:normAutofit fontScale="62500" lnSpcReduction="20000"/>
          </a:bodyPr>
          <a:lstStyle/>
          <a:p>
            <a:pPr algn="just">
              <a:buFont typeface="Wingdings" panose="05000000000000000000" pitchFamily="2" charset="2"/>
              <a:buChar char="Ø"/>
            </a:pPr>
            <a:r>
              <a:rPr lang="es-ES" dirty="0">
                <a:solidFill>
                  <a:srgbClr val="FFFF00"/>
                </a:solidFill>
              </a:rPr>
              <a:t>En </a:t>
            </a:r>
            <a:r>
              <a:rPr lang="es-ES" dirty="0" smtClean="0">
                <a:solidFill>
                  <a:srgbClr val="FFFF00"/>
                </a:solidFill>
              </a:rPr>
              <a:t>1952 la </a:t>
            </a:r>
            <a:r>
              <a:rPr lang="es-ES" dirty="0">
                <a:solidFill>
                  <a:srgbClr val="FFFF00"/>
                </a:solidFill>
              </a:rPr>
              <a:t>zona </a:t>
            </a:r>
            <a:r>
              <a:rPr lang="es-ES" dirty="0" smtClean="0">
                <a:solidFill>
                  <a:srgbClr val="FFFF00"/>
                </a:solidFill>
              </a:rPr>
              <a:t>fue </a:t>
            </a:r>
            <a:r>
              <a:rPr lang="es-ES" dirty="0">
                <a:solidFill>
                  <a:srgbClr val="FFFF00"/>
                </a:solidFill>
              </a:rPr>
              <a:t>convertida en </a:t>
            </a:r>
            <a:r>
              <a:rPr lang="es-ES" dirty="0" smtClean="0">
                <a:solidFill>
                  <a:srgbClr val="FFFF00"/>
                </a:solidFill>
              </a:rPr>
              <a:t>Reserva Nacional Lago Peñuelas, </a:t>
            </a:r>
            <a:r>
              <a:rPr lang="es-ES" dirty="0">
                <a:solidFill>
                  <a:srgbClr val="FFFF00"/>
                </a:solidFill>
              </a:rPr>
              <a:t>bajo la administración de la </a:t>
            </a:r>
            <a:r>
              <a:rPr lang="es-ES" dirty="0" smtClean="0">
                <a:solidFill>
                  <a:srgbClr val="FFFF00"/>
                </a:solidFill>
              </a:rPr>
              <a:t>Corporación Nacional Forestal CONAF. </a:t>
            </a:r>
            <a:r>
              <a:rPr lang="es-ES" dirty="0">
                <a:solidFill>
                  <a:srgbClr val="FFFF00"/>
                </a:solidFill>
              </a:rPr>
              <a:t>En </a:t>
            </a:r>
            <a:r>
              <a:rPr lang="es-ES" dirty="0" smtClean="0">
                <a:solidFill>
                  <a:srgbClr val="FFFF00"/>
                </a:solidFill>
              </a:rPr>
              <a:t>1985 la UNESCO declaró </a:t>
            </a:r>
            <a:r>
              <a:rPr lang="es-ES" dirty="0">
                <a:solidFill>
                  <a:srgbClr val="FFFF00"/>
                </a:solidFill>
              </a:rPr>
              <a:t>la zona </a:t>
            </a:r>
            <a:r>
              <a:rPr lang="es-ES" dirty="0" smtClean="0">
                <a:solidFill>
                  <a:srgbClr val="FFFF00"/>
                </a:solidFill>
              </a:rPr>
              <a:t>Reserva de la Biósfera. </a:t>
            </a:r>
          </a:p>
          <a:p>
            <a:pPr marL="0" indent="0" algn="just">
              <a:buNone/>
            </a:pPr>
            <a:endParaRPr lang="es-ES" dirty="0" smtClean="0">
              <a:solidFill>
                <a:srgbClr val="FFFF00"/>
              </a:solidFill>
            </a:endParaRPr>
          </a:p>
          <a:p>
            <a:pPr algn="just">
              <a:buFont typeface="Wingdings" panose="05000000000000000000" pitchFamily="2" charset="2"/>
              <a:buChar char="Ø"/>
            </a:pPr>
            <a:r>
              <a:rPr lang="es-ES" dirty="0" smtClean="0">
                <a:solidFill>
                  <a:srgbClr val="FFFF00"/>
                </a:solidFill>
              </a:rPr>
              <a:t>En </a:t>
            </a:r>
            <a:r>
              <a:rPr lang="es-ES" dirty="0">
                <a:solidFill>
                  <a:srgbClr val="FFFF00"/>
                </a:solidFill>
              </a:rPr>
              <a:t>la actualidad es una unidad del Sistema Nacional de Áreas Silvestres Protegidas del Estado (SNASPE) de </a:t>
            </a:r>
            <a:r>
              <a:rPr lang="es-ES" dirty="0" smtClean="0">
                <a:solidFill>
                  <a:srgbClr val="FFFF00"/>
                </a:solidFill>
              </a:rPr>
              <a:t>Chile. </a:t>
            </a:r>
            <a:r>
              <a:rPr lang="es-ES" dirty="0">
                <a:solidFill>
                  <a:srgbClr val="FFFF00"/>
                </a:solidFill>
              </a:rPr>
              <a:t>Esta unidad, junto al </a:t>
            </a:r>
            <a:r>
              <a:rPr lang="es-ES" dirty="0" smtClean="0">
                <a:solidFill>
                  <a:srgbClr val="FFFF00"/>
                </a:solidFill>
              </a:rPr>
              <a:t>Parque Nacional la Campana, </a:t>
            </a:r>
            <a:r>
              <a:rPr lang="es-ES" dirty="0">
                <a:solidFill>
                  <a:srgbClr val="FFFF00"/>
                </a:solidFill>
              </a:rPr>
              <a:t>constituye una Reserva de la Biósfera, se ha estudiado la flora de esta Reserva, cuyo  estudio registró 150 especies aproximadas de origen nativo, también se registró una rica flora comparada con los otros bosques nativos de la zona. </a:t>
            </a:r>
            <a:endParaRPr lang="es-ES" dirty="0" smtClean="0">
              <a:solidFill>
                <a:srgbClr val="FFFF00"/>
              </a:solidFill>
            </a:endParaRPr>
          </a:p>
          <a:p>
            <a:pPr marL="0" indent="0" algn="just">
              <a:buNone/>
            </a:pPr>
            <a:endParaRPr lang="es-ES" dirty="0" smtClean="0">
              <a:solidFill>
                <a:srgbClr val="FFFF00"/>
              </a:solidFill>
            </a:endParaRPr>
          </a:p>
          <a:p>
            <a:pPr algn="just">
              <a:buFont typeface="Wingdings" panose="05000000000000000000" pitchFamily="2" charset="2"/>
              <a:buChar char="Ø"/>
            </a:pPr>
            <a:r>
              <a:rPr lang="es-ES" dirty="0" smtClean="0">
                <a:solidFill>
                  <a:srgbClr val="FFFF00"/>
                </a:solidFill>
              </a:rPr>
              <a:t>En </a:t>
            </a:r>
            <a:r>
              <a:rPr lang="es-ES" dirty="0">
                <a:solidFill>
                  <a:srgbClr val="FFFF00"/>
                </a:solidFill>
              </a:rPr>
              <a:t>Chile existe el Sistema Nacional de Áreas Silvestres Protegidas del Estado, el cual comprende tres categorías: Parques Nacionales, Reservas Nacionales y Monumentos Naturales. </a:t>
            </a:r>
            <a:endParaRPr lang="es-ES" dirty="0" smtClean="0">
              <a:solidFill>
                <a:srgbClr val="FFFF00"/>
              </a:solidFill>
            </a:endParaRPr>
          </a:p>
          <a:p>
            <a:pPr marL="0" indent="0" algn="just">
              <a:buNone/>
            </a:pPr>
            <a:endParaRPr lang="es-ES" dirty="0" smtClean="0">
              <a:solidFill>
                <a:srgbClr val="FFFF00"/>
              </a:solidFill>
            </a:endParaRPr>
          </a:p>
          <a:p>
            <a:pPr algn="just">
              <a:buFont typeface="Wingdings" panose="05000000000000000000" pitchFamily="2" charset="2"/>
              <a:buChar char="Ø"/>
            </a:pPr>
            <a:r>
              <a:rPr lang="es-ES" dirty="0" smtClean="0">
                <a:solidFill>
                  <a:srgbClr val="FFFF00"/>
                </a:solidFill>
              </a:rPr>
              <a:t>Actualmente </a:t>
            </a:r>
            <a:r>
              <a:rPr lang="es-ES" dirty="0">
                <a:solidFill>
                  <a:srgbClr val="FFFF00"/>
                </a:solidFill>
              </a:rPr>
              <a:t>la Reserva Nacional Lago Peñuelas se encuentra en la protección de</a:t>
            </a:r>
            <a:r>
              <a:rPr lang="es-ES" b="1" dirty="0">
                <a:solidFill>
                  <a:srgbClr val="FFFF00"/>
                </a:solidFill>
              </a:rPr>
              <a:t> </a:t>
            </a:r>
            <a:r>
              <a:rPr lang="es-ES" dirty="0">
                <a:solidFill>
                  <a:srgbClr val="FFFF00"/>
                </a:solidFill>
              </a:rPr>
              <a:t>Reserva Nacional.</a:t>
            </a:r>
          </a:p>
          <a:p>
            <a:pPr>
              <a:buFont typeface="Wingdings" panose="05000000000000000000" pitchFamily="2" charset="2"/>
              <a:buChar char="Ø"/>
            </a:pPr>
            <a:endParaRPr lang="es-ES" dirty="0">
              <a:solidFill>
                <a:srgbClr val="FFFF00"/>
              </a:solidFill>
            </a:endParaRPr>
          </a:p>
        </p:txBody>
      </p:sp>
    </p:spTree>
    <p:extLst>
      <p:ext uri="{BB962C8B-B14F-4D97-AF65-F5344CB8AC3E}">
        <p14:creationId xmlns:p14="http://schemas.microsoft.com/office/powerpoint/2010/main" val="25667724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48" y="0"/>
            <a:ext cx="7460160" cy="688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07504" y="0"/>
            <a:ext cx="8244408" cy="707886"/>
          </a:xfrm>
          <a:prstGeom prst="rect">
            <a:avLst/>
          </a:prstGeom>
        </p:spPr>
        <p:txBody>
          <a:bodyPr wrap="square">
            <a:spAutoFit/>
          </a:bodyPr>
          <a:lstStyle/>
          <a:p>
            <a:pPr algn="ctr"/>
            <a:r>
              <a:rPr lang="es-GT" sz="4000" b="1" dirty="0" smtClean="0">
                <a:solidFill>
                  <a:srgbClr val="FFFF00"/>
                </a:solidFill>
              </a:rPr>
              <a:t>Imagen FASAT C - Amatitlan </a:t>
            </a:r>
            <a:endParaRPr lang="es-CL" sz="4000" b="1" dirty="0">
              <a:solidFill>
                <a:srgbClr val="FFFF00"/>
              </a:solidFill>
            </a:endParaRPr>
          </a:p>
        </p:txBody>
      </p:sp>
    </p:spTree>
    <p:extLst>
      <p:ext uri="{BB962C8B-B14F-4D97-AF65-F5344CB8AC3E}">
        <p14:creationId xmlns:p14="http://schemas.microsoft.com/office/powerpoint/2010/main" val="2462595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b="1" dirty="0">
                <a:solidFill>
                  <a:srgbClr val="FF0000"/>
                </a:solidFill>
              </a:rPr>
              <a:t>Lago Amatitlán </a:t>
            </a:r>
            <a:endParaRPr lang="es-ES" dirty="0"/>
          </a:p>
        </p:txBody>
      </p:sp>
      <p:sp>
        <p:nvSpPr>
          <p:cNvPr id="5" name="4 Marcador de contenido"/>
          <p:cNvSpPr>
            <a:spLocks noGrp="1"/>
          </p:cNvSpPr>
          <p:nvPr>
            <p:ph sz="half" idx="1"/>
          </p:nvPr>
        </p:nvSpPr>
        <p:spPr/>
        <p:txBody>
          <a:bodyPr>
            <a:normAutofit fontScale="70000" lnSpcReduction="20000"/>
          </a:bodyPr>
          <a:lstStyle/>
          <a:p>
            <a:pPr algn="just">
              <a:buFont typeface="Wingdings" panose="05000000000000000000" pitchFamily="2" charset="2"/>
              <a:buChar char="Ø"/>
            </a:pPr>
            <a:r>
              <a:rPr lang="es-CL" dirty="0">
                <a:solidFill>
                  <a:srgbClr val="FFFF00"/>
                </a:solidFill>
              </a:rPr>
              <a:t>Su cuenca tributaria tienen graves problema de contaminación ambiental, se ubica el 25% de las industrias nacionales. Estas están localizadas entre las zonas 11 y 12 de la capital y en Villa Nueva. Existe un sistema de tratamiento de las aguas servidas industriales limitado no así de los desechos peligrosos que se originan de los diferentes procesos industriales por lo que todo eso va a parar contaminando al lago y el fondo del mismo contribuyendo así con la destrucción de la vida animal y vegetal del mismo.</a:t>
            </a:r>
            <a:endParaRPr lang="es-ES" dirty="0">
              <a:solidFill>
                <a:srgbClr val="FFFF00"/>
              </a:solidFill>
            </a:endParaRPr>
          </a:p>
          <a:p>
            <a:pPr algn="just"/>
            <a:endParaRPr lang="es-ES" dirty="0"/>
          </a:p>
        </p:txBody>
      </p:sp>
      <p:pic>
        <p:nvPicPr>
          <p:cNvPr id="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664291"/>
            <a:ext cx="4038600" cy="439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889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1256</TotalTime>
  <Words>3863</Words>
  <Application>Microsoft Office PowerPoint</Application>
  <PresentationFormat>Presentación en pantalla (4:3)</PresentationFormat>
  <Paragraphs>575</Paragraphs>
  <Slides>55</Slides>
  <Notes>3</Notes>
  <HiddenSlides>0</HiddenSlides>
  <MMClips>0</MMClips>
  <ScaleCrop>false</ScaleCrop>
  <HeadingPairs>
    <vt:vector size="4" baseType="variant">
      <vt:variant>
        <vt:lpstr>Tema</vt:lpstr>
      </vt:variant>
      <vt:variant>
        <vt:i4>1</vt:i4>
      </vt:variant>
      <vt:variant>
        <vt:lpstr>Títulos de diapositiva</vt:lpstr>
      </vt:variant>
      <vt:variant>
        <vt:i4>55</vt:i4>
      </vt:variant>
    </vt:vector>
  </HeadingPairs>
  <TitlesOfParts>
    <vt:vector size="56" baseType="lpstr">
      <vt:lpstr>Tema de Office</vt:lpstr>
      <vt:lpstr>Presentación de PowerPoint</vt:lpstr>
      <vt:lpstr>Presentación de PowerPoint</vt:lpstr>
      <vt:lpstr>Presentación de PowerPoint</vt:lpstr>
      <vt:lpstr>Presentación de PowerPoint</vt:lpstr>
      <vt:lpstr>Presentación de PowerPoint</vt:lpstr>
      <vt:lpstr>Lago Peñuelas</vt:lpstr>
      <vt:lpstr>Lago Peñuelas</vt:lpstr>
      <vt:lpstr>Presentación de PowerPoint</vt:lpstr>
      <vt:lpstr>Lago Amatitlán </vt:lpstr>
      <vt:lpstr>Lago Amatitlán </vt:lpstr>
      <vt:lpstr>Lago Amatitlán </vt:lpstr>
      <vt:lpstr> </vt:lpstr>
      <vt:lpstr>Cuenca del Lago Amatitlán </vt:lpstr>
      <vt:lpstr>Presentación de PowerPoint</vt:lpstr>
      <vt:lpstr>Presentación de PowerPoint</vt:lpstr>
      <vt:lpstr> Sustento metodológico.</vt:lpstr>
      <vt:lpstr>Sustento metodológico.</vt:lpstr>
      <vt:lpstr>Presentación de PowerPoint</vt:lpstr>
      <vt:lpstr>Presentación de PowerPoint</vt:lpstr>
      <vt:lpstr>Presentación de PowerPoint</vt:lpstr>
      <vt:lpstr>Presentación de PowerPoint</vt:lpstr>
      <vt:lpstr>Insumos y herramientas</vt:lpstr>
      <vt:lpstr>Tratamiento de datos georreferenciados</vt:lpstr>
      <vt:lpstr>Obtención de imágenes satelitales</vt:lpstr>
      <vt:lpstr>Proceso de ensamble en Imágenes Satelitales y generación de subescena</vt:lpstr>
      <vt:lpstr>Aplicación de Corrección Geométrica </vt:lpstr>
      <vt:lpstr>Recorrido Parcial de levantamientos de datos in situ</vt:lpstr>
      <vt:lpstr>Ejecución del proceso de clasificación supervisada</vt:lpstr>
      <vt:lpstr> Ejecución del proceso de clasificación supervisada</vt:lpstr>
      <vt:lpstr>Modelamiento de curvas de nivel</vt:lpstr>
      <vt:lpstr>Modelamiento de curvas de nivel</vt:lpstr>
      <vt:lpstr>Presentación de PowerPoint</vt:lpstr>
      <vt:lpstr>Limpieza de datos previo al calculo de Índice de Fragilidad</vt:lpstr>
      <vt:lpstr>Limpieza de datos previo al calculo de Índice de Fragilidad</vt:lpstr>
      <vt:lpstr>Calculo del Índice de Fragilidad</vt:lpstr>
      <vt:lpstr>Calculo del Índice de Fragilidad</vt:lpstr>
      <vt:lpstr>Calculo del Índice de Fragilidad</vt:lpstr>
      <vt:lpstr>Resultados</vt:lpstr>
      <vt:lpstr>Resultado algoritmo superposición</vt:lpstr>
      <vt:lpstr>Presentación de PowerPoint</vt:lpstr>
      <vt:lpstr>Resultados</vt:lpstr>
      <vt:lpstr>Resultados</vt:lpstr>
      <vt:lpstr>Resultados</vt:lpstr>
      <vt:lpstr>Resultados Mapa índice de fragilidad cuenca lago Amatitlán</vt:lpstr>
      <vt:lpstr>Criterios y niveles de Índice de fragilidad ambiental en la cuenca del lago de Amatitlán</vt:lpstr>
      <vt:lpstr>Evolución de la superficie</vt:lpstr>
      <vt:lpstr>Factores más importantes de la Fragilidad Ambiental </vt:lpstr>
      <vt:lpstr>Conclusiones - Chile</vt:lpstr>
      <vt:lpstr>Conclusiones-Chile</vt:lpstr>
      <vt:lpstr>Conclusiones - Guatemala </vt:lpstr>
      <vt:lpstr>Conclusiones - Guatemala </vt:lpstr>
      <vt:lpstr>RECOMENDACIONES</vt:lpstr>
      <vt:lpstr>RECOMENDACIONES</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Roberto</dc:creator>
  <cp:lastModifiedBy>Roberto</cp:lastModifiedBy>
  <cp:revision>65</cp:revision>
  <dcterms:created xsi:type="dcterms:W3CDTF">2015-05-07T18:10:36Z</dcterms:created>
  <dcterms:modified xsi:type="dcterms:W3CDTF">2015-06-10T12:20:58Z</dcterms:modified>
</cp:coreProperties>
</file>